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  <p:sldId id="332" r:id="rId82"/>
    <p:sldId id="333" r:id="rId83"/>
    <p:sldId id="334" r:id="rId84"/>
    <p:sldId id="335" r:id="rId85"/>
    <p:sldId id="336" r:id="rId86"/>
    <p:sldId id="337" r:id="rId87"/>
    <p:sldId id="338" r:id="rId88"/>
    <p:sldId id="339" r:id="rId89"/>
    <p:sldId id="340" r:id="rId90"/>
    <p:sldId id="341" r:id="rId91"/>
    <p:sldId id="342" r:id="rId92"/>
    <p:sldId id="343" r:id="rId93"/>
    <p:sldId id="344" r:id="rId94"/>
    <p:sldId id="345" r:id="rId95"/>
    <p:sldId id="346" r:id="rId96"/>
    <p:sldId id="347" r:id="rId97"/>
    <p:sldId id="348" r:id="rId98"/>
    <p:sldId id="349" r:id="rId99"/>
    <p:sldId id="350" r:id="rId100"/>
    <p:sldId id="351" r:id="rId101"/>
    <p:sldId id="352" r:id="rId102"/>
    <p:sldId id="353" r:id="rId103"/>
    <p:sldId id="354" r:id="rId104"/>
    <p:sldId id="355" r:id="rId105"/>
    <p:sldId id="356" r:id="rId106"/>
    <p:sldId id="357" r:id="rId107"/>
  </p:sldIdLst>
  <p:sldSz cx="9144000" cy="5143500"/>
  <p:notesSz cx="9144000" cy="5143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50" Type="http://schemas.openxmlformats.org/officeDocument/2006/relationships/slide" Target="slides/slide45.xml"/><Relationship Id="rId51" Type="http://schemas.openxmlformats.org/officeDocument/2006/relationships/slide" Target="slides/slide46.xml"/><Relationship Id="rId52" Type="http://schemas.openxmlformats.org/officeDocument/2006/relationships/slide" Target="slides/slide47.xml"/><Relationship Id="rId53" Type="http://schemas.openxmlformats.org/officeDocument/2006/relationships/slide" Target="slides/slide48.xml"/><Relationship Id="rId54" Type="http://schemas.openxmlformats.org/officeDocument/2006/relationships/slide" Target="slides/slide49.xml"/><Relationship Id="rId55" Type="http://schemas.openxmlformats.org/officeDocument/2006/relationships/slide" Target="slides/slide50.xml"/><Relationship Id="rId56" Type="http://schemas.openxmlformats.org/officeDocument/2006/relationships/slide" Target="slides/slide51.xml"/><Relationship Id="rId57" Type="http://schemas.openxmlformats.org/officeDocument/2006/relationships/slide" Target="slides/slide52.xml"/><Relationship Id="rId58" Type="http://schemas.openxmlformats.org/officeDocument/2006/relationships/slide" Target="slides/slide53.xml"/><Relationship Id="rId59" Type="http://schemas.openxmlformats.org/officeDocument/2006/relationships/slide" Target="slides/slide54.xml"/><Relationship Id="rId60" Type="http://schemas.openxmlformats.org/officeDocument/2006/relationships/slide" Target="slides/slide55.xml"/><Relationship Id="rId61" Type="http://schemas.openxmlformats.org/officeDocument/2006/relationships/slide" Target="slides/slide56.xml"/><Relationship Id="rId62" Type="http://schemas.openxmlformats.org/officeDocument/2006/relationships/slide" Target="slides/slide57.xml"/><Relationship Id="rId63" Type="http://schemas.openxmlformats.org/officeDocument/2006/relationships/slide" Target="slides/slide58.xml"/><Relationship Id="rId64" Type="http://schemas.openxmlformats.org/officeDocument/2006/relationships/slide" Target="slides/slide59.xml"/><Relationship Id="rId65" Type="http://schemas.openxmlformats.org/officeDocument/2006/relationships/slide" Target="slides/slide60.xml"/><Relationship Id="rId66" Type="http://schemas.openxmlformats.org/officeDocument/2006/relationships/slide" Target="slides/slide61.xml"/><Relationship Id="rId67" Type="http://schemas.openxmlformats.org/officeDocument/2006/relationships/slide" Target="slides/slide62.xml"/><Relationship Id="rId68" Type="http://schemas.openxmlformats.org/officeDocument/2006/relationships/slide" Target="slides/slide63.xml"/><Relationship Id="rId69" Type="http://schemas.openxmlformats.org/officeDocument/2006/relationships/slide" Target="slides/slide64.xml"/><Relationship Id="rId70" Type="http://schemas.openxmlformats.org/officeDocument/2006/relationships/slide" Target="slides/slide65.xml"/><Relationship Id="rId71" Type="http://schemas.openxmlformats.org/officeDocument/2006/relationships/slide" Target="slides/slide66.xml"/><Relationship Id="rId72" Type="http://schemas.openxmlformats.org/officeDocument/2006/relationships/slide" Target="slides/slide67.xml"/><Relationship Id="rId73" Type="http://schemas.openxmlformats.org/officeDocument/2006/relationships/slide" Target="slides/slide68.xml"/><Relationship Id="rId74" Type="http://schemas.openxmlformats.org/officeDocument/2006/relationships/slide" Target="slides/slide69.xml"/><Relationship Id="rId75" Type="http://schemas.openxmlformats.org/officeDocument/2006/relationships/slide" Target="slides/slide70.xml"/><Relationship Id="rId76" Type="http://schemas.openxmlformats.org/officeDocument/2006/relationships/slide" Target="slides/slide71.xml"/><Relationship Id="rId77" Type="http://schemas.openxmlformats.org/officeDocument/2006/relationships/slide" Target="slides/slide72.xml"/><Relationship Id="rId78" Type="http://schemas.openxmlformats.org/officeDocument/2006/relationships/slide" Target="slides/slide73.xml"/><Relationship Id="rId79" Type="http://schemas.openxmlformats.org/officeDocument/2006/relationships/slide" Target="slides/slide74.xml"/><Relationship Id="rId80" Type="http://schemas.openxmlformats.org/officeDocument/2006/relationships/slide" Target="slides/slide75.xml"/><Relationship Id="rId81" Type="http://schemas.openxmlformats.org/officeDocument/2006/relationships/slide" Target="slides/slide76.xml"/><Relationship Id="rId82" Type="http://schemas.openxmlformats.org/officeDocument/2006/relationships/slide" Target="slides/slide77.xml"/><Relationship Id="rId83" Type="http://schemas.openxmlformats.org/officeDocument/2006/relationships/slide" Target="slides/slide78.xml"/><Relationship Id="rId84" Type="http://schemas.openxmlformats.org/officeDocument/2006/relationships/slide" Target="slides/slide79.xml"/><Relationship Id="rId85" Type="http://schemas.openxmlformats.org/officeDocument/2006/relationships/slide" Target="slides/slide80.xml"/><Relationship Id="rId86" Type="http://schemas.openxmlformats.org/officeDocument/2006/relationships/slide" Target="slides/slide81.xml"/><Relationship Id="rId87" Type="http://schemas.openxmlformats.org/officeDocument/2006/relationships/slide" Target="slides/slide82.xml"/><Relationship Id="rId88" Type="http://schemas.openxmlformats.org/officeDocument/2006/relationships/slide" Target="slides/slide83.xml"/><Relationship Id="rId89" Type="http://schemas.openxmlformats.org/officeDocument/2006/relationships/slide" Target="slides/slide84.xml"/><Relationship Id="rId90" Type="http://schemas.openxmlformats.org/officeDocument/2006/relationships/slide" Target="slides/slide85.xml"/><Relationship Id="rId91" Type="http://schemas.openxmlformats.org/officeDocument/2006/relationships/slide" Target="slides/slide86.xml"/><Relationship Id="rId92" Type="http://schemas.openxmlformats.org/officeDocument/2006/relationships/slide" Target="slides/slide87.xml"/><Relationship Id="rId93" Type="http://schemas.openxmlformats.org/officeDocument/2006/relationships/slide" Target="slides/slide88.xml"/><Relationship Id="rId94" Type="http://schemas.openxmlformats.org/officeDocument/2006/relationships/slide" Target="slides/slide89.xml"/><Relationship Id="rId95" Type="http://schemas.openxmlformats.org/officeDocument/2006/relationships/slide" Target="slides/slide90.xml"/><Relationship Id="rId96" Type="http://schemas.openxmlformats.org/officeDocument/2006/relationships/slide" Target="slides/slide91.xml"/><Relationship Id="rId97" Type="http://schemas.openxmlformats.org/officeDocument/2006/relationships/slide" Target="slides/slide92.xml"/><Relationship Id="rId98" Type="http://schemas.openxmlformats.org/officeDocument/2006/relationships/slide" Target="slides/slide93.xml"/><Relationship Id="rId99" Type="http://schemas.openxmlformats.org/officeDocument/2006/relationships/slide" Target="slides/slide94.xml"/><Relationship Id="rId100" Type="http://schemas.openxmlformats.org/officeDocument/2006/relationships/slide" Target="slides/slide95.xml"/><Relationship Id="rId101" Type="http://schemas.openxmlformats.org/officeDocument/2006/relationships/slide" Target="slides/slide96.xml"/><Relationship Id="rId102" Type="http://schemas.openxmlformats.org/officeDocument/2006/relationships/slide" Target="slides/slide97.xml"/><Relationship Id="rId103" Type="http://schemas.openxmlformats.org/officeDocument/2006/relationships/slide" Target="slides/slide98.xml"/><Relationship Id="rId104" Type="http://schemas.openxmlformats.org/officeDocument/2006/relationships/slide" Target="slides/slide99.xml"/><Relationship Id="rId105" Type="http://schemas.openxmlformats.org/officeDocument/2006/relationships/slide" Target="slides/slide100.xml"/><Relationship Id="rId106" Type="http://schemas.openxmlformats.org/officeDocument/2006/relationships/slide" Target="slides/slide101.xml"/><Relationship Id="rId107" Type="http://schemas.openxmlformats.org/officeDocument/2006/relationships/slide" Target="slides/slide10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732279" y="1229613"/>
            <a:ext cx="5679440" cy="513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606264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4D4F52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4D4F52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4D4F52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4D4F52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4D4F52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508747" y="4556759"/>
            <a:ext cx="1330452" cy="30175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00910" y="1234897"/>
            <a:ext cx="5742178" cy="10020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1167" y="1347343"/>
            <a:ext cx="7941665" cy="33185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4492371" y="4722591"/>
            <a:ext cx="163829" cy="139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4D4F52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
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16.png"/><Relationship Id="rId4" Type="http://schemas.openxmlformats.org/officeDocument/2006/relationships/image" Target="../media/image17.pn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png"/><Relationship Id="rId4" Type="http://schemas.openxmlformats.org/officeDocument/2006/relationships/image" Target="../media/image9.jpg"/><Relationship Id="rId5" Type="http://schemas.openxmlformats.org/officeDocument/2006/relationships/image" Target="../media/image10.jpg"/><Relationship Id="rId6" Type="http://schemas.openxmlformats.org/officeDocument/2006/relationships/image" Target="../media/image11.jpg"/><Relationship Id="rId7" Type="http://schemas.openxmlformats.org/officeDocument/2006/relationships/image" Target="../media/image12.jpg"/><Relationship Id="rId8" Type="http://schemas.openxmlformats.org/officeDocument/2006/relationships/image" Target="../media/image13.jpg"/><Relationship Id="rId9" Type="http://schemas.openxmlformats.org/officeDocument/2006/relationships/image" Target="../media/image14.jpg"/><Relationship Id="rId10" Type="http://schemas.openxmlformats.org/officeDocument/2006/relationships/image" Target="../media/image15.jp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16.png"/><Relationship Id="rId4" Type="http://schemas.openxmlformats.org/officeDocument/2006/relationships/image" Target="../media/image17.png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png"/><Relationship Id="rId4" Type="http://schemas.openxmlformats.org/officeDocument/2006/relationships/image" Target="../media/image9.jpg"/><Relationship Id="rId5" Type="http://schemas.openxmlformats.org/officeDocument/2006/relationships/image" Target="../media/image10.jpg"/><Relationship Id="rId6" Type="http://schemas.openxmlformats.org/officeDocument/2006/relationships/image" Target="../media/image11.jpg"/><Relationship Id="rId7" Type="http://schemas.openxmlformats.org/officeDocument/2006/relationships/image" Target="../media/image12.jpg"/><Relationship Id="rId8" Type="http://schemas.openxmlformats.org/officeDocument/2006/relationships/image" Target="../media/image13.jpg"/><Relationship Id="rId9" Type="http://schemas.openxmlformats.org/officeDocument/2006/relationships/image" Target="../media/image14.jpg"/><Relationship Id="rId10" Type="http://schemas.openxmlformats.org/officeDocument/2006/relationships/image" Target="../media/image15.jpg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16.png"/><Relationship Id="rId4" Type="http://schemas.openxmlformats.org/officeDocument/2006/relationships/image" Target="../media/image17.png"/></Relationships>
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
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
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
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
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
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png"/><Relationship Id="rId4" Type="http://schemas.openxmlformats.org/officeDocument/2006/relationships/image" Target="../media/image9.jpg"/><Relationship Id="rId5" Type="http://schemas.openxmlformats.org/officeDocument/2006/relationships/image" Target="../media/image10.jpg"/><Relationship Id="rId6" Type="http://schemas.openxmlformats.org/officeDocument/2006/relationships/image" Target="../media/image11.jpg"/><Relationship Id="rId7" Type="http://schemas.openxmlformats.org/officeDocument/2006/relationships/image" Target="../media/image12.jpg"/><Relationship Id="rId8" Type="http://schemas.openxmlformats.org/officeDocument/2006/relationships/image" Target="../media/image13.jpg"/><Relationship Id="rId9" Type="http://schemas.openxmlformats.org/officeDocument/2006/relationships/image" Target="../media/image14.jpg"/><Relationship Id="rId10" Type="http://schemas.openxmlformats.org/officeDocument/2006/relationships/image" Target="../media/image15.jpg"/></Relationships>
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16.png"/><Relationship Id="rId4" Type="http://schemas.openxmlformats.org/officeDocument/2006/relationships/image" Target="../media/image17.png"/></Relationships>
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
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
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
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
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png"/><Relationship Id="rId4" Type="http://schemas.openxmlformats.org/officeDocument/2006/relationships/image" Target="../media/image9.jpg"/><Relationship Id="rId5" Type="http://schemas.openxmlformats.org/officeDocument/2006/relationships/image" Target="../media/image10.jpg"/><Relationship Id="rId6" Type="http://schemas.openxmlformats.org/officeDocument/2006/relationships/image" Target="../media/image11.jpg"/><Relationship Id="rId7" Type="http://schemas.openxmlformats.org/officeDocument/2006/relationships/image" Target="../media/image12.jpg"/><Relationship Id="rId8" Type="http://schemas.openxmlformats.org/officeDocument/2006/relationships/image" Target="../media/image13.jpg"/><Relationship Id="rId9" Type="http://schemas.openxmlformats.org/officeDocument/2006/relationships/image" Target="../media/image14.jpg"/><Relationship Id="rId10" Type="http://schemas.openxmlformats.org/officeDocument/2006/relationships/image" Target="../media/image15.jpg"/></Relationships>
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16.png"/><Relationship Id="rId4" Type="http://schemas.openxmlformats.org/officeDocument/2006/relationships/image" Target="../media/image17.png"/></Relationships>
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
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
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
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png"/><Relationship Id="rId4" Type="http://schemas.openxmlformats.org/officeDocument/2006/relationships/image" Target="../media/image9.jpg"/><Relationship Id="rId5" Type="http://schemas.openxmlformats.org/officeDocument/2006/relationships/image" Target="../media/image10.jpg"/><Relationship Id="rId6" Type="http://schemas.openxmlformats.org/officeDocument/2006/relationships/image" Target="../media/image11.jpg"/><Relationship Id="rId7" Type="http://schemas.openxmlformats.org/officeDocument/2006/relationships/image" Target="../media/image12.jpg"/><Relationship Id="rId8" Type="http://schemas.openxmlformats.org/officeDocument/2006/relationships/image" Target="../media/image13.jpg"/><Relationship Id="rId9" Type="http://schemas.openxmlformats.org/officeDocument/2006/relationships/image" Target="../media/image14.jpg"/><Relationship Id="rId10" Type="http://schemas.openxmlformats.org/officeDocument/2006/relationships/image" Target="../media/image15.jp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16.png"/><Relationship Id="rId4" Type="http://schemas.openxmlformats.org/officeDocument/2006/relationships/image" Target="../media/image17.png"/></Relationships>
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
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
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
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png"/><Relationship Id="rId4" Type="http://schemas.openxmlformats.org/officeDocument/2006/relationships/image" Target="../media/image9.jpg"/><Relationship Id="rId5" Type="http://schemas.openxmlformats.org/officeDocument/2006/relationships/image" Target="../media/image10.jpg"/><Relationship Id="rId6" Type="http://schemas.openxmlformats.org/officeDocument/2006/relationships/image" Target="../media/image11.jpg"/><Relationship Id="rId7" Type="http://schemas.openxmlformats.org/officeDocument/2006/relationships/image" Target="../media/image12.jpg"/><Relationship Id="rId8" Type="http://schemas.openxmlformats.org/officeDocument/2006/relationships/image" Target="../media/image13.jpg"/><Relationship Id="rId9" Type="http://schemas.openxmlformats.org/officeDocument/2006/relationships/image" Target="../media/image14.jpg"/><Relationship Id="rId10" Type="http://schemas.openxmlformats.org/officeDocument/2006/relationships/image" Target="../media/image15.jpg"/></Relationships>
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0952" cy="51434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741919" y="4517135"/>
            <a:ext cx="1097279" cy="3337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969644" marR="5080" indent="-957580">
              <a:lnSpc>
                <a:spcPct val="100000"/>
              </a:lnSpc>
              <a:spcBef>
                <a:spcPts val="105"/>
              </a:spcBef>
            </a:pPr>
            <a:r>
              <a:rPr dirty="0"/>
              <a:t>Regulatory Scoping</a:t>
            </a:r>
            <a:r>
              <a:rPr dirty="0" spc="-125"/>
              <a:t> </a:t>
            </a:r>
            <a:r>
              <a:rPr dirty="0" spc="-5"/>
              <a:t>Exercise  </a:t>
            </a:r>
            <a:r>
              <a:rPr dirty="0"/>
              <a:t>of IMO</a:t>
            </a:r>
            <a:r>
              <a:rPr dirty="0" spc="-55"/>
              <a:t> </a:t>
            </a:r>
            <a:r>
              <a:rPr dirty="0"/>
              <a:t>instruments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325370" y="2776854"/>
            <a:ext cx="4392295" cy="1768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FFFFFF"/>
                </a:solidFill>
                <a:latin typeface="Arial"/>
                <a:cs typeface="Arial"/>
              </a:rPr>
              <a:t>The 4th 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UK Maritime Autonomous</a:t>
            </a:r>
            <a:r>
              <a:rPr dirty="0" sz="1800" spc="-1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Systems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Regulatory</a:t>
            </a:r>
            <a:r>
              <a:rPr dirty="0" sz="18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Conference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600" spc="-5">
                <a:solidFill>
                  <a:srgbClr val="FFFFFF"/>
                </a:solidFill>
                <a:latin typeface="Arial"/>
                <a:cs typeface="Arial"/>
              </a:rPr>
              <a:t>2019-01-17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00">
              <a:latin typeface="Times New Roman"/>
              <a:cs typeface="Times New Roman"/>
            </a:endParaRPr>
          </a:p>
          <a:p>
            <a:pPr algn="ctr" marL="1270">
              <a:lnSpc>
                <a:spcPct val="100000"/>
              </a:lnSpc>
            </a:pPr>
            <a:r>
              <a:rPr dirty="0" sz="1400" spc="-5" b="1">
                <a:solidFill>
                  <a:srgbClr val="FFFFFF"/>
                </a:solidFill>
                <a:latin typeface="Arial"/>
                <a:cs typeface="Arial"/>
              </a:rPr>
              <a:t>Henrik</a:t>
            </a:r>
            <a:r>
              <a:rPr dirty="0" sz="1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00" spc="-20" b="1">
                <a:solidFill>
                  <a:srgbClr val="FFFFFF"/>
                </a:solidFill>
                <a:latin typeface="Arial"/>
                <a:cs typeface="Arial"/>
              </a:rPr>
              <a:t>Tunfors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400" spc="-5">
                <a:solidFill>
                  <a:srgbClr val="FFFFFF"/>
                </a:solidFill>
                <a:latin typeface="Arial"/>
                <a:cs typeface="Arial"/>
              </a:rPr>
              <a:t>Senior</a:t>
            </a:r>
            <a:r>
              <a:rPr dirty="0" sz="14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Arial"/>
                <a:cs typeface="Arial"/>
              </a:rPr>
              <a:t>advisor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21143" y="1541845"/>
            <a:ext cx="7699377" cy="2887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92379" y="201549"/>
            <a:ext cx="5331460" cy="6356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Autonomous</a:t>
            </a:r>
            <a:r>
              <a:rPr dirty="0" sz="2000" spc="-20" b="1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ships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000" spc="-20" b="1">
                <a:solidFill>
                  <a:srgbClr val="606264"/>
                </a:solidFill>
                <a:latin typeface="Arial"/>
                <a:cs typeface="Arial"/>
              </a:rPr>
              <a:t>IMO’s </a:t>
            </a:r>
            <a:r>
              <a:rPr dirty="0" sz="2000" spc="-5" b="1">
                <a:solidFill>
                  <a:srgbClr val="606264"/>
                </a:solidFill>
                <a:latin typeface="Arial"/>
                <a:cs typeface="Arial"/>
              </a:rPr>
              <a:t>regulatory scoping exercise 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on</a:t>
            </a:r>
            <a:r>
              <a:rPr dirty="0" sz="2000" spc="-80" b="1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 spc="-5" b="1">
                <a:solidFill>
                  <a:srgbClr val="606264"/>
                </a:solidFill>
                <a:latin typeface="Arial"/>
                <a:cs typeface="Arial"/>
              </a:rPr>
              <a:t>MASS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t>11</a:t>
            </a:fld>
          </a:p>
        </p:txBody>
      </p:sp>
      <p:sp>
        <p:nvSpPr>
          <p:cNvPr id="4" name="object 4"/>
          <p:cNvSpPr txBox="1"/>
          <p:nvPr/>
        </p:nvSpPr>
        <p:spPr>
          <a:xfrm>
            <a:off x="406704" y="986790"/>
            <a:ext cx="38608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 documentation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step</a:t>
            </a:r>
            <a:r>
              <a:rPr dirty="0" sz="1800" spc="-114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1167" y="570356"/>
            <a:ext cx="522287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>
                <a:solidFill>
                  <a:srgbClr val="606264"/>
                </a:solidFill>
              </a:rPr>
              <a:t>Summing up and final</a:t>
            </a:r>
            <a:r>
              <a:rPr dirty="0" sz="2800" spc="20">
                <a:solidFill>
                  <a:srgbClr val="606264"/>
                </a:solidFill>
              </a:rPr>
              <a:t> </a:t>
            </a:r>
            <a:r>
              <a:rPr dirty="0" sz="2800" spc="-5">
                <a:solidFill>
                  <a:srgbClr val="606264"/>
                </a:solidFill>
              </a:rPr>
              <a:t>remarks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1167" y="1347343"/>
            <a:ext cx="7566025" cy="3318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257810" indent="-342900">
              <a:lnSpc>
                <a:spcPct val="110000"/>
              </a:lnSpc>
              <a:spcBef>
                <a:spcPts val="10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Regulatory scoping exercise on Maritime Autonomous Surface Ships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(MASS)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45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High level</a:t>
            </a:r>
            <a:r>
              <a:rPr dirty="0" sz="1800" spc="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exercise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5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Deadlines 2020/2023 so</a:t>
            </a:r>
            <a:r>
              <a:rPr dirty="0" sz="1800" spc="4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far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5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MSC, LEG --- MEPC,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30">
                <a:solidFill>
                  <a:srgbClr val="606264"/>
                </a:solidFill>
                <a:latin typeface="Arial"/>
                <a:cs typeface="Arial"/>
              </a:rPr>
              <a:t>FAL?</a:t>
            </a:r>
            <a:endParaRPr sz="1800">
              <a:latin typeface="Arial"/>
              <a:cs typeface="Arial"/>
            </a:endParaRPr>
          </a:p>
          <a:p>
            <a:pPr marL="355600" marR="35560" indent="-342900">
              <a:lnSpc>
                <a:spcPct val="110100"/>
              </a:lnSpc>
              <a:spcBef>
                <a:spcPts val="43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Participation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all stakeholders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is required: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IMO,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ship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owners, </a:t>
            </a:r>
            <a:r>
              <a:rPr dirty="0" sz="1800" spc="-20">
                <a:solidFill>
                  <a:srgbClr val="606264"/>
                </a:solidFill>
                <a:latin typeface="Arial"/>
                <a:cs typeface="Arial"/>
              </a:rPr>
              <a:t>industry, 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Administrations, shore services, other international organizations,  amongst</a:t>
            </a:r>
            <a:r>
              <a:rPr dirty="0" sz="1800" spc="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others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45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MSC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101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consider proposals related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the development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</a:t>
            </a:r>
            <a:r>
              <a:rPr dirty="0" sz="1800" spc="6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guidance</a:t>
            </a:r>
            <a:endParaRPr sz="18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219"/>
              </a:spcBef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for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MASS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trials.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2794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6FC0"/>
                </a:solidFill>
              </a:rPr>
              <a:t>Thank you </a:t>
            </a:r>
            <a:r>
              <a:rPr dirty="0"/>
              <a:t>for your</a:t>
            </a:r>
            <a:r>
              <a:rPr dirty="0" spc="-155"/>
              <a:t> </a:t>
            </a:r>
            <a:r>
              <a:rPr dirty="0"/>
              <a:t>attention!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22370" y="2731770"/>
            <a:ext cx="170307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606264"/>
                </a:solidFill>
                <a:latin typeface="Arial"/>
                <a:cs typeface="Arial"/>
              </a:rPr>
              <a:t>Questions?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0952" cy="51434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505700" y="4554482"/>
            <a:ext cx="300355" cy="302895"/>
          </a:xfrm>
          <a:custGeom>
            <a:avLst/>
            <a:gdLst/>
            <a:ahLst/>
            <a:cxnLst/>
            <a:rect l="l" t="t" r="r" b="b"/>
            <a:pathLst>
              <a:path w="300354" h="302895">
                <a:moveTo>
                  <a:pt x="300062" y="0"/>
                </a:moveTo>
                <a:lnTo>
                  <a:pt x="132289" y="0"/>
                </a:lnTo>
                <a:lnTo>
                  <a:pt x="300062" y="169073"/>
                </a:lnTo>
                <a:lnTo>
                  <a:pt x="300062" y="0"/>
                </a:lnTo>
                <a:close/>
              </a:path>
              <a:path w="300354" h="302895">
                <a:moveTo>
                  <a:pt x="178310" y="180674"/>
                </a:moveTo>
                <a:lnTo>
                  <a:pt x="57519" y="302409"/>
                </a:lnTo>
                <a:lnTo>
                  <a:pt x="299104" y="302409"/>
                </a:lnTo>
                <a:lnTo>
                  <a:pt x="178310" y="180674"/>
                </a:lnTo>
                <a:close/>
              </a:path>
              <a:path w="300354" h="302895">
                <a:moveTo>
                  <a:pt x="0" y="0"/>
                </a:moveTo>
                <a:lnTo>
                  <a:pt x="0" y="227048"/>
                </a:lnTo>
                <a:lnTo>
                  <a:pt x="112163" y="114007"/>
                </a:lnTo>
                <a:lnTo>
                  <a:pt x="0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893960" y="4559310"/>
            <a:ext cx="945515" cy="127635"/>
          </a:xfrm>
          <a:custGeom>
            <a:avLst/>
            <a:gdLst/>
            <a:ahLst/>
            <a:cxnLst/>
            <a:rect l="l" t="t" r="r" b="b"/>
            <a:pathLst>
              <a:path w="945515" h="127635">
                <a:moveTo>
                  <a:pt x="58474" y="24153"/>
                </a:moveTo>
                <a:lnTo>
                  <a:pt x="30680" y="24153"/>
                </a:lnTo>
                <a:lnTo>
                  <a:pt x="30680" y="123676"/>
                </a:lnTo>
                <a:lnTo>
                  <a:pt x="58474" y="123676"/>
                </a:lnTo>
                <a:lnTo>
                  <a:pt x="58474" y="24153"/>
                </a:lnTo>
                <a:close/>
              </a:path>
              <a:path w="945515" h="127635">
                <a:moveTo>
                  <a:pt x="88197" y="1931"/>
                </a:moveTo>
                <a:lnTo>
                  <a:pt x="0" y="1931"/>
                </a:lnTo>
                <a:lnTo>
                  <a:pt x="0" y="24153"/>
                </a:lnTo>
                <a:lnTo>
                  <a:pt x="88197" y="24153"/>
                </a:lnTo>
                <a:lnTo>
                  <a:pt x="88197" y="1931"/>
                </a:lnTo>
                <a:close/>
              </a:path>
              <a:path w="945515" h="127635">
                <a:moveTo>
                  <a:pt x="148587" y="1931"/>
                </a:moveTo>
                <a:lnTo>
                  <a:pt x="109285" y="1931"/>
                </a:lnTo>
                <a:lnTo>
                  <a:pt x="109285" y="123676"/>
                </a:lnTo>
                <a:lnTo>
                  <a:pt x="135163" y="123676"/>
                </a:lnTo>
                <a:lnTo>
                  <a:pt x="135163" y="74391"/>
                </a:lnTo>
                <a:lnTo>
                  <a:pt x="171986" y="74391"/>
                </a:lnTo>
                <a:lnTo>
                  <a:pt x="169676" y="69563"/>
                </a:lnTo>
                <a:lnTo>
                  <a:pt x="180552" y="64719"/>
                </a:lnTo>
                <a:lnTo>
                  <a:pt x="187655" y="57612"/>
                </a:lnTo>
                <a:lnTo>
                  <a:pt x="188732" y="55079"/>
                </a:lnTo>
                <a:lnTo>
                  <a:pt x="135163" y="55079"/>
                </a:lnTo>
                <a:lnTo>
                  <a:pt x="135163" y="21256"/>
                </a:lnTo>
                <a:lnTo>
                  <a:pt x="189149" y="21256"/>
                </a:lnTo>
                <a:lnTo>
                  <a:pt x="188497" y="18236"/>
                </a:lnTo>
                <a:lnTo>
                  <a:pt x="177830" y="7486"/>
                </a:lnTo>
                <a:lnTo>
                  <a:pt x="163567" y="2897"/>
                </a:lnTo>
                <a:lnTo>
                  <a:pt x="148587" y="1931"/>
                </a:lnTo>
                <a:close/>
              </a:path>
              <a:path w="945515" h="127635">
                <a:moveTo>
                  <a:pt x="171986" y="74391"/>
                </a:moveTo>
                <a:lnTo>
                  <a:pt x="143798" y="74391"/>
                </a:lnTo>
                <a:lnTo>
                  <a:pt x="166802" y="123676"/>
                </a:lnTo>
                <a:lnTo>
                  <a:pt x="195566" y="123676"/>
                </a:lnTo>
                <a:lnTo>
                  <a:pt x="171986" y="74391"/>
                </a:lnTo>
                <a:close/>
              </a:path>
              <a:path w="945515" h="127635">
                <a:moveTo>
                  <a:pt x="189149" y="21256"/>
                </a:moveTo>
                <a:lnTo>
                  <a:pt x="153377" y="21256"/>
                </a:lnTo>
                <a:lnTo>
                  <a:pt x="157222" y="22222"/>
                </a:lnTo>
                <a:lnTo>
                  <a:pt x="162970" y="24153"/>
                </a:lnTo>
                <a:lnTo>
                  <a:pt x="165844" y="28981"/>
                </a:lnTo>
                <a:lnTo>
                  <a:pt x="165844" y="43478"/>
                </a:lnTo>
                <a:lnTo>
                  <a:pt x="164886" y="50238"/>
                </a:lnTo>
                <a:lnTo>
                  <a:pt x="156264" y="53147"/>
                </a:lnTo>
                <a:lnTo>
                  <a:pt x="152419" y="55079"/>
                </a:lnTo>
                <a:lnTo>
                  <a:pt x="188732" y="55079"/>
                </a:lnTo>
                <a:lnTo>
                  <a:pt x="191523" y="48510"/>
                </a:lnTo>
                <a:lnTo>
                  <a:pt x="192693" y="37684"/>
                </a:lnTo>
                <a:lnTo>
                  <a:pt x="189149" y="21256"/>
                </a:lnTo>
                <a:close/>
              </a:path>
              <a:path w="945515" h="127635">
                <a:moveTo>
                  <a:pt x="276087" y="1931"/>
                </a:moveTo>
                <a:lnTo>
                  <a:pt x="244461" y="1931"/>
                </a:lnTo>
                <a:lnTo>
                  <a:pt x="209949" y="123676"/>
                </a:lnTo>
                <a:lnTo>
                  <a:pt x="235827" y="123676"/>
                </a:lnTo>
                <a:lnTo>
                  <a:pt x="242533" y="99523"/>
                </a:lnTo>
                <a:lnTo>
                  <a:pt x="304521" y="99523"/>
                </a:lnTo>
                <a:lnTo>
                  <a:pt x="298609" y="79232"/>
                </a:lnTo>
                <a:lnTo>
                  <a:pt x="247335" y="79232"/>
                </a:lnTo>
                <a:lnTo>
                  <a:pt x="259789" y="24153"/>
                </a:lnTo>
                <a:lnTo>
                  <a:pt x="282562" y="24153"/>
                </a:lnTo>
                <a:lnTo>
                  <a:pt x="276087" y="1931"/>
                </a:lnTo>
                <a:close/>
              </a:path>
              <a:path w="945515" h="127635">
                <a:moveTo>
                  <a:pt x="304521" y="99523"/>
                </a:moveTo>
                <a:lnTo>
                  <a:pt x="278974" y="99523"/>
                </a:lnTo>
                <a:lnTo>
                  <a:pt x="285680" y="123676"/>
                </a:lnTo>
                <a:lnTo>
                  <a:pt x="311558" y="123676"/>
                </a:lnTo>
                <a:lnTo>
                  <a:pt x="304521" y="99523"/>
                </a:lnTo>
                <a:close/>
              </a:path>
              <a:path w="945515" h="127635">
                <a:moveTo>
                  <a:pt x="282562" y="24153"/>
                </a:moveTo>
                <a:lnTo>
                  <a:pt x="260747" y="24153"/>
                </a:lnTo>
                <a:lnTo>
                  <a:pt x="274171" y="79232"/>
                </a:lnTo>
                <a:lnTo>
                  <a:pt x="298609" y="79232"/>
                </a:lnTo>
                <a:lnTo>
                  <a:pt x="282562" y="24153"/>
                </a:lnTo>
                <a:close/>
              </a:path>
              <a:path w="945515" h="127635">
                <a:moveTo>
                  <a:pt x="357579" y="1931"/>
                </a:moveTo>
                <a:lnTo>
                  <a:pt x="331688" y="1931"/>
                </a:lnTo>
                <a:lnTo>
                  <a:pt x="331688" y="123676"/>
                </a:lnTo>
                <a:lnTo>
                  <a:pt x="356621" y="123676"/>
                </a:lnTo>
                <a:lnTo>
                  <a:pt x="356501" y="61838"/>
                </a:lnTo>
                <a:lnTo>
                  <a:pt x="355663" y="48306"/>
                </a:lnTo>
                <a:lnTo>
                  <a:pt x="355663" y="44444"/>
                </a:lnTo>
                <a:lnTo>
                  <a:pt x="380458" y="44444"/>
                </a:lnTo>
                <a:lnTo>
                  <a:pt x="357579" y="1931"/>
                </a:lnTo>
                <a:close/>
              </a:path>
              <a:path w="945515" h="127635">
                <a:moveTo>
                  <a:pt x="380458" y="44444"/>
                </a:moveTo>
                <a:lnTo>
                  <a:pt x="356621" y="44444"/>
                </a:lnTo>
                <a:lnTo>
                  <a:pt x="362369" y="59907"/>
                </a:lnTo>
                <a:lnTo>
                  <a:pt x="365243" y="64735"/>
                </a:lnTo>
                <a:lnTo>
                  <a:pt x="397839" y="123676"/>
                </a:lnTo>
                <a:lnTo>
                  <a:pt x="418927" y="123676"/>
                </a:lnTo>
                <a:lnTo>
                  <a:pt x="418927" y="73425"/>
                </a:lnTo>
                <a:lnTo>
                  <a:pt x="394965" y="73425"/>
                </a:lnTo>
                <a:lnTo>
                  <a:pt x="394965" y="72460"/>
                </a:lnTo>
                <a:lnTo>
                  <a:pt x="393049" y="68597"/>
                </a:lnTo>
                <a:lnTo>
                  <a:pt x="392091" y="67632"/>
                </a:lnTo>
                <a:lnTo>
                  <a:pt x="391133" y="64735"/>
                </a:lnTo>
                <a:lnTo>
                  <a:pt x="389217" y="61838"/>
                </a:lnTo>
                <a:lnTo>
                  <a:pt x="388260" y="58941"/>
                </a:lnTo>
                <a:lnTo>
                  <a:pt x="380458" y="44444"/>
                </a:lnTo>
                <a:close/>
              </a:path>
              <a:path w="945515" h="127635">
                <a:moveTo>
                  <a:pt x="418927" y="1931"/>
                </a:moveTo>
                <a:lnTo>
                  <a:pt x="394965" y="1931"/>
                </a:lnTo>
                <a:lnTo>
                  <a:pt x="395039" y="61838"/>
                </a:lnTo>
                <a:lnTo>
                  <a:pt x="395923" y="73425"/>
                </a:lnTo>
                <a:lnTo>
                  <a:pt x="418927" y="73425"/>
                </a:lnTo>
                <a:lnTo>
                  <a:pt x="418927" y="1931"/>
                </a:lnTo>
                <a:close/>
              </a:path>
              <a:path w="945515" h="127635">
                <a:moveTo>
                  <a:pt x="462075" y="88888"/>
                </a:moveTo>
                <a:lnTo>
                  <a:pt x="441944" y="102420"/>
                </a:lnTo>
                <a:lnTo>
                  <a:pt x="450314" y="114497"/>
                </a:lnTo>
                <a:lnTo>
                  <a:pt x="460034" y="122226"/>
                </a:lnTo>
                <a:lnTo>
                  <a:pt x="471732" y="126331"/>
                </a:lnTo>
                <a:lnTo>
                  <a:pt x="486037" y="127539"/>
                </a:lnTo>
                <a:lnTo>
                  <a:pt x="491784" y="127539"/>
                </a:lnTo>
                <a:lnTo>
                  <a:pt x="502335" y="125607"/>
                </a:lnTo>
                <a:lnTo>
                  <a:pt x="509041" y="120779"/>
                </a:lnTo>
                <a:lnTo>
                  <a:pt x="519017" y="112532"/>
                </a:lnTo>
                <a:lnTo>
                  <a:pt x="523056" y="105317"/>
                </a:lnTo>
                <a:lnTo>
                  <a:pt x="485079" y="105317"/>
                </a:lnTo>
                <a:lnTo>
                  <a:pt x="477712" y="104245"/>
                </a:lnTo>
                <a:lnTo>
                  <a:pt x="471421" y="101090"/>
                </a:lnTo>
                <a:lnTo>
                  <a:pt x="466208" y="95942"/>
                </a:lnTo>
                <a:lnTo>
                  <a:pt x="462075" y="88888"/>
                </a:lnTo>
                <a:close/>
              </a:path>
              <a:path w="945515" h="127635">
                <a:moveTo>
                  <a:pt x="483163" y="0"/>
                </a:moveTo>
                <a:lnTo>
                  <a:pt x="466509" y="2431"/>
                </a:lnTo>
                <a:lnTo>
                  <a:pt x="454166" y="9302"/>
                </a:lnTo>
                <a:lnTo>
                  <a:pt x="446497" y="19977"/>
                </a:lnTo>
                <a:lnTo>
                  <a:pt x="443860" y="33822"/>
                </a:lnTo>
                <a:lnTo>
                  <a:pt x="446691" y="49249"/>
                </a:lnTo>
                <a:lnTo>
                  <a:pt x="454286" y="60146"/>
                </a:lnTo>
                <a:lnTo>
                  <a:pt x="465296" y="67782"/>
                </a:lnTo>
                <a:lnTo>
                  <a:pt x="478373" y="73425"/>
                </a:lnTo>
                <a:lnTo>
                  <a:pt x="489651" y="77793"/>
                </a:lnTo>
                <a:lnTo>
                  <a:pt x="496705" y="81524"/>
                </a:lnTo>
                <a:lnTo>
                  <a:pt x="500344" y="85795"/>
                </a:lnTo>
                <a:lnTo>
                  <a:pt x="501377" y="91785"/>
                </a:lnTo>
                <a:lnTo>
                  <a:pt x="501377" y="102420"/>
                </a:lnTo>
                <a:lnTo>
                  <a:pt x="490826" y="105317"/>
                </a:lnTo>
                <a:lnTo>
                  <a:pt x="523056" y="105317"/>
                </a:lnTo>
                <a:lnTo>
                  <a:pt x="524140" y="103380"/>
                </a:lnTo>
                <a:lnTo>
                  <a:pt x="526027" y="94956"/>
                </a:lnTo>
                <a:lnTo>
                  <a:pt x="526297" y="88888"/>
                </a:lnTo>
                <a:lnTo>
                  <a:pt x="526297" y="77301"/>
                </a:lnTo>
                <a:lnTo>
                  <a:pt x="521507" y="69563"/>
                </a:lnTo>
                <a:lnTo>
                  <a:pt x="519591" y="67632"/>
                </a:lnTo>
                <a:lnTo>
                  <a:pt x="514801" y="60872"/>
                </a:lnTo>
                <a:lnTo>
                  <a:pt x="506167" y="56044"/>
                </a:lnTo>
                <a:lnTo>
                  <a:pt x="499461" y="53147"/>
                </a:lnTo>
                <a:lnTo>
                  <a:pt x="484121" y="47341"/>
                </a:lnTo>
                <a:lnTo>
                  <a:pt x="476457" y="45409"/>
                </a:lnTo>
                <a:lnTo>
                  <a:pt x="468780" y="41547"/>
                </a:lnTo>
                <a:lnTo>
                  <a:pt x="468780" y="21256"/>
                </a:lnTo>
                <a:lnTo>
                  <a:pt x="523423" y="21256"/>
                </a:lnTo>
                <a:lnTo>
                  <a:pt x="515652" y="11824"/>
                </a:lnTo>
                <a:lnTo>
                  <a:pt x="506531" y="5196"/>
                </a:lnTo>
                <a:lnTo>
                  <a:pt x="495790" y="1284"/>
                </a:lnTo>
                <a:lnTo>
                  <a:pt x="483163" y="0"/>
                </a:lnTo>
                <a:close/>
              </a:path>
              <a:path w="945515" h="127635">
                <a:moveTo>
                  <a:pt x="523423" y="21256"/>
                </a:moveTo>
                <a:lnTo>
                  <a:pt x="491784" y="21256"/>
                </a:lnTo>
                <a:lnTo>
                  <a:pt x="499461" y="27050"/>
                </a:lnTo>
                <a:lnTo>
                  <a:pt x="503293" y="34788"/>
                </a:lnTo>
                <a:lnTo>
                  <a:pt x="523423" y="21256"/>
                </a:lnTo>
                <a:close/>
              </a:path>
              <a:path w="945515" h="127635">
                <a:moveTo>
                  <a:pt x="588616" y="1931"/>
                </a:moveTo>
                <a:lnTo>
                  <a:pt x="548356" y="1931"/>
                </a:lnTo>
                <a:lnTo>
                  <a:pt x="548356" y="123676"/>
                </a:lnTo>
                <a:lnTo>
                  <a:pt x="575192" y="123676"/>
                </a:lnTo>
                <a:lnTo>
                  <a:pt x="575192" y="78266"/>
                </a:lnTo>
                <a:lnTo>
                  <a:pt x="589574" y="77301"/>
                </a:lnTo>
                <a:lnTo>
                  <a:pt x="627679" y="61836"/>
                </a:lnTo>
                <a:lnTo>
                  <a:pt x="629486" y="57975"/>
                </a:lnTo>
                <a:lnTo>
                  <a:pt x="575192" y="57975"/>
                </a:lnTo>
                <a:lnTo>
                  <a:pt x="575192" y="22222"/>
                </a:lnTo>
                <a:lnTo>
                  <a:pt x="629886" y="22222"/>
                </a:lnTo>
                <a:lnTo>
                  <a:pt x="627200" y="17213"/>
                </a:lnTo>
                <a:lnTo>
                  <a:pt x="622171" y="11600"/>
                </a:lnTo>
                <a:lnTo>
                  <a:pt x="616520" y="7639"/>
                </a:lnTo>
                <a:lnTo>
                  <a:pt x="609345" y="4588"/>
                </a:lnTo>
                <a:lnTo>
                  <a:pt x="600194" y="2625"/>
                </a:lnTo>
                <a:lnTo>
                  <a:pt x="588616" y="1931"/>
                </a:lnTo>
                <a:close/>
              </a:path>
              <a:path w="945515" h="127635">
                <a:moveTo>
                  <a:pt x="629886" y="22222"/>
                </a:moveTo>
                <a:lnTo>
                  <a:pt x="593406" y="22222"/>
                </a:lnTo>
                <a:lnTo>
                  <a:pt x="597238" y="24153"/>
                </a:lnTo>
                <a:lnTo>
                  <a:pt x="601083" y="25119"/>
                </a:lnTo>
                <a:lnTo>
                  <a:pt x="605873" y="28015"/>
                </a:lnTo>
                <a:lnTo>
                  <a:pt x="605873" y="52182"/>
                </a:lnTo>
                <a:lnTo>
                  <a:pt x="598196" y="56044"/>
                </a:lnTo>
                <a:lnTo>
                  <a:pt x="596280" y="56044"/>
                </a:lnTo>
                <a:lnTo>
                  <a:pt x="592448" y="57975"/>
                </a:lnTo>
                <a:lnTo>
                  <a:pt x="629486" y="57975"/>
                </a:lnTo>
                <a:lnTo>
                  <a:pt x="631930" y="52750"/>
                </a:lnTo>
                <a:lnTo>
                  <a:pt x="633667" y="40581"/>
                </a:lnTo>
                <a:lnTo>
                  <a:pt x="632948" y="31702"/>
                </a:lnTo>
                <a:lnTo>
                  <a:pt x="630793" y="23913"/>
                </a:lnTo>
                <a:lnTo>
                  <a:pt x="629886" y="22222"/>
                </a:lnTo>
                <a:close/>
              </a:path>
              <a:path w="945515" h="127635">
                <a:moveTo>
                  <a:pt x="693112" y="0"/>
                </a:moveTo>
                <a:lnTo>
                  <a:pt x="657146" y="18784"/>
                </a:lnTo>
                <a:lnTo>
                  <a:pt x="651881" y="45409"/>
                </a:lnTo>
                <a:lnTo>
                  <a:pt x="651881" y="83094"/>
                </a:lnTo>
                <a:lnTo>
                  <a:pt x="671660" y="122588"/>
                </a:lnTo>
                <a:lnTo>
                  <a:pt x="692154" y="127539"/>
                </a:lnTo>
                <a:lnTo>
                  <a:pt x="699131" y="127071"/>
                </a:lnTo>
                <a:lnTo>
                  <a:pt x="730713" y="105317"/>
                </a:lnTo>
                <a:lnTo>
                  <a:pt x="693112" y="105317"/>
                </a:lnTo>
                <a:lnTo>
                  <a:pt x="686010" y="103610"/>
                </a:lnTo>
                <a:lnTo>
                  <a:pt x="681605" y="98913"/>
                </a:lnTo>
                <a:lnTo>
                  <a:pt x="679359" y="91862"/>
                </a:lnTo>
                <a:lnTo>
                  <a:pt x="678730" y="83094"/>
                </a:lnTo>
                <a:lnTo>
                  <a:pt x="678730" y="22222"/>
                </a:lnTo>
                <a:lnTo>
                  <a:pt x="731103" y="22222"/>
                </a:lnTo>
                <a:lnTo>
                  <a:pt x="729226" y="17622"/>
                </a:lnTo>
                <a:lnTo>
                  <a:pt x="724751" y="11600"/>
                </a:lnTo>
                <a:lnTo>
                  <a:pt x="717918" y="6115"/>
                </a:lnTo>
                <a:lnTo>
                  <a:pt x="710368" y="2536"/>
                </a:lnTo>
                <a:lnTo>
                  <a:pt x="702101" y="588"/>
                </a:lnTo>
                <a:lnTo>
                  <a:pt x="693112" y="0"/>
                </a:lnTo>
                <a:close/>
              </a:path>
              <a:path w="945515" h="127635">
                <a:moveTo>
                  <a:pt x="731103" y="22222"/>
                </a:moveTo>
                <a:lnTo>
                  <a:pt x="707494" y="22222"/>
                </a:lnTo>
                <a:lnTo>
                  <a:pt x="707494" y="83094"/>
                </a:lnTo>
                <a:lnTo>
                  <a:pt x="707270" y="90233"/>
                </a:lnTo>
                <a:lnTo>
                  <a:pt x="705697" y="97464"/>
                </a:lnTo>
                <a:lnTo>
                  <a:pt x="701427" y="103066"/>
                </a:lnTo>
                <a:lnTo>
                  <a:pt x="693112" y="105317"/>
                </a:lnTo>
                <a:lnTo>
                  <a:pt x="730713" y="105317"/>
                </a:lnTo>
                <a:lnTo>
                  <a:pt x="732893" y="99878"/>
                </a:lnTo>
                <a:lnTo>
                  <a:pt x="734720" y="90112"/>
                </a:lnTo>
                <a:lnTo>
                  <a:pt x="735288" y="78266"/>
                </a:lnTo>
                <a:lnTo>
                  <a:pt x="735288" y="49272"/>
                </a:lnTo>
                <a:lnTo>
                  <a:pt x="734585" y="36189"/>
                </a:lnTo>
                <a:lnTo>
                  <a:pt x="732534" y="25728"/>
                </a:lnTo>
                <a:lnTo>
                  <a:pt x="731103" y="22222"/>
                </a:lnTo>
                <a:close/>
              </a:path>
              <a:path w="945515" h="127635">
                <a:moveTo>
                  <a:pt x="799524" y="1931"/>
                </a:moveTo>
                <a:lnTo>
                  <a:pt x="760221" y="1931"/>
                </a:lnTo>
                <a:lnTo>
                  <a:pt x="760221" y="123676"/>
                </a:lnTo>
                <a:lnTo>
                  <a:pt x="786099" y="123676"/>
                </a:lnTo>
                <a:lnTo>
                  <a:pt x="786099" y="74391"/>
                </a:lnTo>
                <a:lnTo>
                  <a:pt x="823006" y="74391"/>
                </a:lnTo>
                <a:lnTo>
                  <a:pt x="820612" y="69563"/>
                </a:lnTo>
                <a:lnTo>
                  <a:pt x="831486" y="64719"/>
                </a:lnTo>
                <a:lnTo>
                  <a:pt x="838585" y="57612"/>
                </a:lnTo>
                <a:lnTo>
                  <a:pt x="839660" y="55079"/>
                </a:lnTo>
                <a:lnTo>
                  <a:pt x="786099" y="55079"/>
                </a:lnTo>
                <a:lnTo>
                  <a:pt x="786099" y="21256"/>
                </a:lnTo>
                <a:lnTo>
                  <a:pt x="840074" y="21256"/>
                </a:lnTo>
                <a:lnTo>
                  <a:pt x="839423" y="18236"/>
                </a:lnTo>
                <a:lnTo>
                  <a:pt x="828759" y="7486"/>
                </a:lnTo>
                <a:lnTo>
                  <a:pt x="814501" y="2897"/>
                </a:lnTo>
                <a:lnTo>
                  <a:pt x="799524" y="1931"/>
                </a:lnTo>
                <a:close/>
              </a:path>
              <a:path w="945515" h="127635">
                <a:moveTo>
                  <a:pt x="823006" y="74391"/>
                </a:moveTo>
                <a:lnTo>
                  <a:pt x="795692" y="74391"/>
                </a:lnTo>
                <a:lnTo>
                  <a:pt x="818696" y="123676"/>
                </a:lnTo>
                <a:lnTo>
                  <a:pt x="847448" y="123676"/>
                </a:lnTo>
                <a:lnTo>
                  <a:pt x="823006" y="74391"/>
                </a:lnTo>
                <a:close/>
              </a:path>
              <a:path w="945515" h="127635">
                <a:moveTo>
                  <a:pt x="840074" y="21256"/>
                </a:moveTo>
                <a:lnTo>
                  <a:pt x="804314" y="21256"/>
                </a:lnTo>
                <a:lnTo>
                  <a:pt x="809103" y="22222"/>
                </a:lnTo>
                <a:lnTo>
                  <a:pt x="813906" y="24153"/>
                </a:lnTo>
                <a:lnTo>
                  <a:pt x="816780" y="28981"/>
                </a:lnTo>
                <a:lnTo>
                  <a:pt x="816780" y="43478"/>
                </a:lnTo>
                <a:lnTo>
                  <a:pt x="815822" y="50238"/>
                </a:lnTo>
                <a:lnTo>
                  <a:pt x="807187" y="53147"/>
                </a:lnTo>
                <a:lnTo>
                  <a:pt x="803356" y="55079"/>
                </a:lnTo>
                <a:lnTo>
                  <a:pt x="839660" y="55079"/>
                </a:lnTo>
                <a:lnTo>
                  <a:pt x="842448" y="48510"/>
                </a:lnTo>
                <a:lnTo>
                  <a:pt x="843616" y="37684"/>
                </a:lnTo>
                <a:lnTo>
                  <a:pt x="840074" y="21256"/>
                </a:lnTo>
                <a:close/>
              </a:path>
              <a:path w="945515" h="127635">
                <a:moveTo>
                  <a:pt x="918414" y="24153"/>
                </a:moveTo>
                <a:lnTo>
                  <a:pt x="890569" y="24153"/>
                </a:lnTo>
                <a:lnTo>
                  <a:pt x="890569" y="123676"/>
                </a:lnTo>
                <a:lnTo>
                  <a:pt x="918414" y="123676"/>
                </a:lnTo>
                <a:lnTo>
                  <a:pt x="918414" y="24153"/>
                </a:lnTo>
                <a:close/>
              </a:path>
              <a:path w="945515" h="127635">
                <a:moveTo>
                  <a:pt x="945238" y="1931"/>
                </a:moveTo>
                <a:lnTo>
                  <a:pt x="859914" y="1931"/>
                </a:lnTo>
                <a:lnTo>
                  <a:pt x="859914" y="24153"/>
                </a:lnTo>
                <a:lnTo>
                  <a:pt x="945238" y="24153"/>
                </a:lnTo>
                <a:lnTo>
                  <a:pt x="945238" y="1931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895876" y="4724521"/>
            <a:ext cx="917575" cy="127635"/>
          </a:xfrm>
          <a:custGeom>
            <a:avLst/>
            <a:gdLst/>
            <a:ahLst/>
            <a:cxnLst/>
            <a:rect l="l" t="t" r="r" b="b"/>
            <a:pathLst>
              <a:path w="917575" h="127635">
                <a:moveTo>
                  <a:pt x="20130" y="88892"/>
                </a:moveTo>
                <a:lnTo>
                  <a:pt x="0" y="103385"/>
                </a:lnTo>
                <a:lnTo>
                  <a:pt x="8374" y="115311"/>
                </a:lnTo>
                <a:lnTo>
                  <a:pt x="18094" y="122708"/>
                </a:lnTo>
                <a:lnTo>
                  <a:pt x="29789" y="126482"/>
                </a:lnTo>
                <a:lnTo>
                  <a:pt x="44092" y="127539"/>
                </a:lnTo>
                <a:lnTo>
                  <a:pt x="50810" y="127539"/>
                </a:lnTo>
                <a:lnTo>
                  <a:pt x="60390" y="125606"/>
                </a:lnTo>
                <a:lnTo>
                  <a:pt x="67109" y="121742"/>
                </a:lnTo>
                <a:lnTo>
                  <a:pt x="77085" y="112956"/>
                </a:lnTo>
                <a:lnTo>
                  <a:pt x="80749" y="106283"/>
                </a:lnTo>
                <a:lnTo>
                  <a:pt x="43134" y="106283"/>
                </a:lnTo>
                <a:lnTo>
                  <a:pt x="35767" y="105061"/>
                </a:lnTo>
                <a:lnTo>
                  <a:pt x="29476" y="101573"/>
                </a:lnTo>
                <a:lnTo>
                  <a:pt x="24263" y="96093"/>
                </a:lnTo>
                <a:lnTo>
                  <a:pt x="20130" y="88892"/>
                </a:lnTo>
                <a:close/>
              </a:path>
              <a:path w="917575" h="127635">
                <a:moveTo>
                  <a:pt x="41218" y="0"/>
                </a:moveTo>
                <a:lnTo>
                  <a:pt x="24564" y="2582"/>
                </a:lnTo>
                <a:lnTo>
                  <a:pt x="12222" y="9784"/>
                </a:lnTo>
                <a:lnTo>
                  <a:pt x="4552" y="20792"/>
                </a:lnTo>
                <a:lnTo>
                  <a:pt x="1915" y="34788"/>
                </a:lnTo>
                <a:lnTo>
                  <a:pt x="4747" y="50065"/>
                </a:lnTo>
                <a:lnTo>
                  <a:pt x="12341" y="60632"/>
                </a:lnTo>
                <a:lnTo>
                  <a:pt x="23351" y="67939"/>
                </a:lnTo>
                <a:lnTo>
                  <a:pt x="36428" y="73434"/>
                </a:lnTo>
                <a:lnTo>
                  <a:pt x="47707" y="78340"/>
                </a:lnTo>
                <a:lnTo>
                  <a:pt x="54760" y="82250"/>
                </a:lnTo>
                <a:lnTo>
                  <a:pt x="58399" y="86341"/>
                </a:lnTo>
                <a:lnTo>
                  <a:pt x="59432" y="91791"/>
                </a:lnTo>
                <a:lnTo>
                  <a:pt x="59432" y="103385"/>
                </a:lnTo>
                <a:lnTo>
                  <a:pt x="48894" y="106283"/>
                </a:lnTo>
                <a:lnTo>
                  <a:pt x="80749" y="106283"/>
                </a:lnTo>
                <a:lnTo>
                  <a:pt x="82208" y="103627"/>
                </a:lnTo>
                <a:lnTo>
                  <a:pt x="84095" y="95384"/>
                </a:lnTo>
                <a:lnTo>
                  <a:pt x="84271" y="91791"/>
                </a:lnTo>
                <a:lnTo>
                  <a:pt x="84365" y="78265"/>
                </a:lnTo>
                <a:lnTo>
                  <a:pt x="79562" y="70535"/>
                </a:lnTo>
                <a:lnTo>
                  <a:pt x="77646" y="67637"/>
                </a:lnTo>
                <a:lnTo>
                  <a:pt x="72857" y="61840"/>
                </a:lnTo>
                <a:lnTo>
                  <a:pt x="64235" y="56043"/>
                </a:lnTo>
                <a:lnTo>
                  <a:pt x="57516" y="54110"/>
                </a:lnTo>
                <a:lnTo>
                  <a:pt x="26836" y="42516"/>
                </a:lnTo>
                <a:lnTo>
                  <a:pt x="26836" y="21256"/>
                </a:lnTo>
                <a:lnTo>
                  <a:pt x="80707" y="21256"/>
                </a:lnTo>
                <a:lnTo>
                  <a:pt x="73713" y="12639"/>
                </a:lnTo>
                <a:lnTo>
                  <a:pt x="64588" y="5679"/>
                </a:lnTo>
                <a:lnTo>
                  <a:pt x="53846" y="1435"/>
                </a:lnTo>
                <a:lnTo>
                  <a:pt x="41218" y="0"/>
                </a:lnTo>
                <a:close/>
              </a:path>
              <a:path w="917575" h="127635">
                <a:moveTo>
                  <a:pt x="80707" y="21256"/>
                </a:moveTo>
                <a:lnTo>
                  <a:pt x="49852" y="21256"/>
                </a:lnTo>
                <a:lnTo>
                  <a:pt x="58474" y="28028"/>
                </a:lnTo>
                <a:lnTo>
                  <a:pt x="61348" y="34788"/>
                </a:lnTo>
                <a:lnTo>
                  <a:pt x="81491" y="22222"/>
                </a:lnTo>
                <a:lnTo>
                  <a:pt x="80707" y="21256"/>
                </a:lnTo>
                <a:close/>
              </a:path>
              <a:path w="917575" h="127635">
                <a:moveTo>
                  <a:pt x="154348" y="25131"/>
                </a:moveTo>
                <a:lnTo>
                  <a:pt x="126541" y="25131"/>
                </a:lnTo>
                <a:lnTo>
                  <a:pt x="126541" y="124641"/>
                </a:lnTo>
                <a:lnTo>
                  <a:pt x="154348" y="124641"/>
                </a:lnTo>
                <a:lnTo>
                  <a:pt x="154348" y="25131"/>
                </a:lnTo>
                <a:close/>
              </a:path>
              <a:path w="917575" h="127635">
                <a:moveTo>
                  <a:pt x="184058" y="2909"/>
                </a:moveTo>
                <a:lnTo>
                  <a:pt x="95861" y="2909"/>
                </a:lnTo>
                <a:lnTo>
                  <a:pt x="95861" y="25131"/>
                </a:lnTo>
                <a:lnTo>
                  <a:pt x="184058" y="25131"/>
                </a:lnTo>
                <a:lnTo>
                  <a:pt x="184058" y="2909"/>
                </a:lnTo>
                <a:close/>
              </a:path>
              <a:path w="917575" h="127635">
                <a:moveTo>
                  <a:pt x="222402" y="2909"/>
                </a:moveTo>
                <a:lnTo>
                  <a:pt x="193651" y="2909"/>
                </a:lnTo>
                <a:lnTo>
                  <a:pt x="231995" y="76332"/>
                </a:lnTo>
                <a:lnTo>
                  <a:pt x="231995" y="124641"/>
                </a:lnTo>
                <a:lnTo>
                  <a:pt x="257873" y="124641"/>
                </a:lnTo>
                <a:lnTo>
                  <a:pt x="257873" y="75366"/>
                </a:lnTo>
                <a:lnTo>
                  <a:pt x="271474" y="48314"/>
                </a:lnTo>
                <a:lnTo>
                  <a:pt x="244461" y="48314"/>
                </a:lnTo>
                <a:lnTo>
                  <a:pt x="243503" y="45415"/>
                </a:lnTo>
                <a:lnTo>
                  <a:pt x="238701" y="34788"/>
                </a:lnTo>
                <a:lnTo>
                  <a:pt x="237743" y="32855"/>
                </a:lnTo>
                <a:lnTo>
                  <a:pt x="222402" y="2909"/>
                </a:lnTo>
                <a:close/>
              </a:path>
              <a:path w="917575" h="127635">
                <a:moveTo>
                  <a:pt x="294302" y="2909"/>
                </a:moveTo>
                <a:lnTo>
                  <a:pt x="266508" y="2909"/>
                </a:lnTo>
                <a:lnTo>
                  <a:pt x="252125" y="32855"/>
                </a:lnTo>
                <a:lnTo>
                  <a:pt x="248293" y="41551"/>
                </a:lnTo>
                <a:lnTo>
                  <a:pt x="247335" y="42516"/>
                </a:lnTo>
                <a:lnTo>
                  <a:pt x="245419" y="48314"/>
                </a:lnTo>
                <a:lnTo>
                  <a:pt x="271474" y="48314"/>
                </a:lnTo>
                <a:lnTo>
                  <a:pt x="294302" y="2909"/>
                </a:lnTo>
                <a:close/>
              </a:path>
              <a:path w="917575" h="127635">
                <a:moveTo>
                  <a:pt x="349915" y="2909"/>
                </a:moveTo>
                <a:lnTo>
                  <a:pt x="311558" y="2909"/>
                </a:lnTo>
                <a:lnTo>
                  <a:pt x="311558" y="124641"/>
                </a:lnTo>
                <a:lnTo>
                  <a:pt x="337449" y="124641"/>
                </a:lnTo>
                <a:lnTo>
                  <a:pt x="337449" y="74400"/>
                </a:lnTo>
                <a:lnTo>
                  <a:pt x="373810" y="74400"/>
                </a:lnTo>
                <a:lnTo>
                  <a:pt x="371961" y="70535"/>
                </a:lnTo>
                <a:lnTo>
                  <a:pt x="382431" y="65131"/>
                </a:lnTo>
                <a:lnTo>
                  <a:pt x="389575" y="57734"/>
                </a:lnTo>
                <a:lnTo>
                  <a:pt x="390754" y="55077"/>
                </a:lnTo>
                <a:lnTo>
                  <a:pt x="337449" y="55077"/>
                </a:lnTo>
                <a:lnTo>
                  <a:pt x="337449" y="21256"/>
                </a:lnTo>
                <a:lnTo>
                  <a:pt x="391381" y="21256"/>
                </a:lnTo>
                <a:lnTo>
                  <a:pt x="390757" y="18395"/>
                </a:lnTo>
                <a:lnTo>
                  <a:pt x="379989" y="7981"/>
                </a:lnTo>
                <a:lnTo>
                  <a:pt x="365447" y="3724"/>
                </a:lnTo>
                <a:lnTo>
                  <a:pt x="349915" y="2909"/>
                </a:lnTo>
                <a:close/>
              </a:path>
              <a:path w="917575" h="127635">
                <a:moveTo>
                  <a:pt x="373810" y="74400"/>
                </a:moveTo>
                <a:lnTo>
                  <a:pt x="346070" y="74400"/>
                </a:lnTo>
                <a:lnTo>
                  <a:pt x="369087" y="124641"/>
                </a:lnTo>
                <a:lnTo>
                  <a:pt x="397839" y="124641"/>
                </a:lnTo>
                <a:lnTo>
                  <a:pt x="373810" y="74400"/>
                </a:lnTo>
                <a:close/>
              </a:path>
              <a:path w="917575" h="127635">
                <a:moveTo>
                  <a:pt x="391381" y="21256"/>
                </a:moveTo>
                <a:lnTo>
                  <a:pt x="355663" y="21256"/>
                </a:lnTo>
                <a:lnTo>
                  <a:pt x="359495" y="23187"/>
                </a:lnTo>
                <a:lnTo>
                  <a:pt x="365243" y="25131"/>
                </a:lnTo>
                <a:lnTo>
                  <a:pt x="367171" y="28994"/>
                </a:lnTo>
                <a:lnTo>
                  <a:pt x="367171" y="51212"/>
                </a:lnTo>
                <a:lnTo>
                  <a:pt x="358537" y="54110"/>
                </a:lnTo>
                <a:lnTo>
                  <a:pt x="354705" y="55077"/>
                </a:lnTo>
                <a:lnTo>
                  <a:pt x="390754" y="55077"/>
                </a:lnTo>
                <a:lnTo>
                  <a:pt x="393663" y="48525"/>
                </a:lnTo>
                <a:lnTo>
                  <a:pt x="394965" y="37686"/>
                </a:lnTo>
                <a:lnTo>
                  <a:pt x="391381" y="21256"/>
                </a:lnTo>
                <a:close/>
              </a:path>
              <a:path w="917575" h="127635">
                <a:moveTo>
                  <a:pt x="501377" y="2909"/>
                </a:moveTo>
                <a:lnTo>
                  <a:pt x="419898" y="2909"/>
                </a:lnTo>
                <a:lnTo>
                  <a:pt x="419898" y="124641"/>
                </a:lnTo>
                <a:lnTo>
                  <a:pt x="505209" y="124641"/>
                </a:lnTo>
                <a:lnTo>
                  <a:pt x="505209" y="101453"/>
                </a:lnTo>
                <a:lnTo>
                  <a:pt x="446734" y="101453"/>
                </a:lnTo>
                <a:lnTo>
                  <a:pt x="446734" y="72467"/>
                </a:lnTo>
                <a:lnTo>
                  <a:pt x="484121" y="72467"/>
                </a:lnTo>
                <a:lnTo>
                  <a:pt x="484121" y="50245"/>
                </a:lnTo>
                <a:lnTo>
                  <a:pt x="446734" y="50245"/>
                </a:lnTo>
                <a:lnTo>
                  <a:pt x="446734" y="25131"/>
                </a:lnTo>
                <a:lnTo>
                  <a:pt x="501377" y="25131"/>
                </a:lnTo>
                <a:lnTo>
                  <a:pt x="501377" y="2909"/>
                </a:lnTo>
                <a:close/>
              </a:path>
              <a:path w="917575" h="127635">
                <a:moveTo>
                  <a:pt x="554104" y="2909"/>
                </a:moveTo>
                <a:lnTo>
                  <a:pt x="527268" y="2909"/>
                </a:lnTo>
                <a:lnTo>
                  <a:pt x="527268" y="124641"/>
                </a:lnTo>
                <a:lnTo>
                  <a:pt x="606831" y="124641"/>
                </a:lnTo>
                <a:lnTo>
                  <a:pt x="606831" y="101453"/>
                </a:lnTo>
                <a:lnTo>
                  <a:pt x="554104" y="101453"/>
                </a:lnTo>
                <a:lnTo>
                  <a:pt x="554104" y="2909"/>
                </a:lnTo>
                <a:close/>
              </a:path>
              <a:path w="917575" h="127635">
                <a:moveTo>
                  <a:pt x="635595" y="88892"/>
                </a:moveTo>
                <a:lnTo>
                  <a:pt x="614494" y="103385"/>
                </a:lnTo>
                <a:lnTo>
                  <a:pt x="623425" y="115311"/>
                </a:lnTo>
                <a:lnTo>
                  <a:pt x="633434" y="122708"/>
                </a:lnTo>
                <a:lnTo>
                  <a:pt x="645238" y="126482"/>
                </a:lnTo>
                <a:lnTo>
                  <a:pt x="659557" y="127539"/>
                </a:lnTo>
                <a:lnTo>
                  <a:pt x="665305" y="127539"/>
                </a:lnTo>
                <a:lnTo>
                  <a:pt x="675856" y="125606"/>
                </a:lnTo>
                <a:lnTo>
                  <a:pt x="682562" y="121742"/>
                </a:lnTo>
                <a:lnTo>
                  <a:pt x="692538" y="112956"/>
                </a:lnTo>
                <a:lnTo>
                  <a:pt x="696202" y="106283"/>
                </a:lnTo>
                <a:lnTo>
                  <a:pt x="658599" y="106283"/>
                </a:lnTo>
                <a:lnTo>
                  <a:pt x="651093" y="105061"/>
                </a:lnTo>
                <a:lnTo>
                  <a:pt x="644578" y="101573"/>
                </a:lnTo>
                <a:lnTo>
                  <a:pt x="639323" y="96093"/>
                </a:lnTo>
                <a:lnTo>
                  <a:pt x="635595" y="88892"/>
                </a:lnTo>
                <a:close/>
              </a:path>
              <a:path w="917575" h="127635">
                <a:moveTo>
                  <a:pt x="656684" y="0"/>
                </a:moveTo>
                <a:lnTo>
                  <a:pt x="640024" y="2582"/>
                </a:lnTo>
                <a:lnTo>
                  <a:pt x="627682" y="9784"/>
                </a:lnTo>
                <a:lnTo>
                  <a:pt x="620016" y="20792"/>
                </a:lnTo>
                <a:lnTo>
                  <a:pt x="617381" y="34788"/>
                </a:lnTo>
                <a:lnTo>
                  <a:pt x="620063" y="50065"/>
                </a:lnTo>
                <a:lnTo>
                  <a:pt x="627328" y="60632"/>
                </a:lnTo>
                <a:lnTo>
                  <a:pt x="638009" y="67939"/>
                </a:lnTo>
                <a:lnTo>
                  <a:pt x="662214" y="78340"/>
                </a:lnTo>
                <a:lnTo>
                  <a:pt x="669268" y="82250"/>
                </a:lnTo>
                <a:lnTo>
                  <a:pt x="672907" y="86341"/>
                </a:lnTo>
                <a:lnTo>
                  <a:pt x="673940" y="91791"/>
                </a:lnTo>
                <a:lnTo>
                  <a:pt x="673940" y="103385"/>
                </a:lnTo>
                <a:lnTo>
                  <a:pt x="664347" y="106283"/>
                </a:lnTo>
                <a:lnTo>
                  <a:pt x="696202" y="106283"/>
                </a:lnTo>
                <a:lnTo>
                  <a:pt x="697661" y="103627"/>
                </a:lnTo>
                <a:lnTo>
                  <a:pt x="699548" y="95384"/>
                </a:lnTo>
                <a:lnTo>
                  <a:pt x="699724" y="91791"/>
                </a:lnTo>
                <a:lnTo>
                  <a:pt x="699818" y="78265"/>
                </a:lnTo>
                <a:lnTo>
                  <a:pt x="694070" y="70535"/>
                </a:lnTo>
                <a:lnTo>
                  <a:pt x="693112" y="67637"/>
                </a:lnTo>
                <a:lnTo>
                  <a:pt x="688322" y="61840"/>
                </a:lnTo>
                <a:lnTo>
                  <a:pt x="679688" y="56043"/>
                </a:lnTo>
                <a:lnTo>
                  <a:pt x="672024" y="54110"/>
                </a:lnTo>
                <a:lnTo>
                  <a:pt x="656684" y="48314"/>
                </a:lnTo>
                <a:lnTo>
                  <a:pt x="649965" y="45415"/>
                </a:lnTo>
                <a:lnTo>
                  <a:pt x="641343" y="42516"/>
                </a:lnTo>
                <a:lnTo>
                  <a:pt x="641343" y="31888"/>
                </a:lnTo>
                <a:lnTo>
                  <a:pt x="642301" y="21256"/>
                </a:lnTo>
                <a:lnTo>
                  <a:pt x="696107" y="21256"/>
                </a:lnTo>
                <a:lnTo>
                  <a:pt x="688634" y="12639"/>
                </a:lnTo>
                <a:lnTo>
                  <a:pt x="679333" y="5679"/>
                </a:lnTo>
                <a:lnTo>
                  <a:pt x="668772" y="1435"/>
                </a:lnTo>
                <a:lnTo>
                  <a:pt x="656684" y="0"/>
                </a:lnTo>
                <a:close/>
              </a:path>
              <a:path w="917575" h="127635">
                <a:moveTo>
                  <a:pt x="696107" y="21256"/>
                </a:moveTo>
                <a:lnTo>
                  <a:pt x="665305" y="21256"/>
                </a:lnTo>
                <a:lnTo>
                  <a:pt x="672982" y="28028"/>
                </a:lnTo>
                <a:lnTo>
                  <a:pt x="676814" y="34788"/>
                </a:lnTo>
                <a:lnTo>
                  <a:pt x="696944" y="22222"/>
                </a:lnTo>
                <a:lnTo>
                  <a:pt x="696107" y="21256"/>
                </a:lnTo>
                <a:close/>
              </a:path>
              <a:path w="917575" h="127635">
                <a:moveTo>
                  <a:pt x="802398" y="2909"/>
                </a:moveTo>
                <a:lnTo>
                  <a:pt x="721877" y="2909"/>
                </a:lnTo>
                <a:lnTo>
                  <a:pt x="721877" y="124641"/>
                </a:lnTo>
                <a:lnTo>
                  <a:pt x="806229" y="124641"/>
                </a:lnTo>
                <a:lnTo>
                  <a:pt x="806229" y="101453"/>
                </a:lnTo>
                <a:lnTo>
                  <a:pt x="747755" y="101453"/>
                </a:lnTo>
                <a:lnTo>
                  <a:pt x="747755" y="72467"/>
                </a:lnTo>
                <a:lnTo>
                  <a:pt x="785141" y="72467"/>
                </a:lnTo>
                <a:lnTo>
                  <a:pt x="785141" y="50245"/>
                </a:lnTo>
                <a:lnTo>
                  <a:pt x="747755" y="50245"/>
                </a:lnTo>
                <a:lnTo>
                  <a:pt x="747755" y="25131"/>
                </a:lnTo>
                <a:lnTo>
                  <a:pt x="802398" y="25131"/>
                </a:lnTo>
                <a:lnTo>
                  <a:pt x="802398" y="2909"/>
                </a:lnTo>
                <a:close/>
              </a:path>
              <a:path w="917575" h="127635">
                <a:moveTo>
                  <a:pt x="855124" y="2909"/>
                </a:moveTo>
                <a:lnTo>
                  <a:pt x="830204" y="2909"/>
                </a:lnTo>
                <a:lnTo>
                  <a:pt x="830204" y="124641"/>
                </a:lnTo>
                <a:lnTo>
                  <a:pt x="854166" y="124641"/>
                </a:lnTo>
                <a:lnTo>
                  <a:pt x="854047" y="61840"/>
                </a:lnTo>
                <a:lnTo>
                  <a:pt x="853208" y="48314"/>
                </a:lnTo>
                <a:lnTo>
                  <a:pt x="853208" y="45415"/>
                </a:lnTo>
                <a:lnTo>
                  <a:pt x="878718" y="45415"/>
                </a:lnTo>
                <a:lnTo>
                  <a:pt x="855124" y="2909"/>
                </a:lnTo>
                <a:close/>
              </a:path>
              <a:path w="917575" h="127635">
                <a:moveTo>
                  <a:pt x="878718" y="45415"/>
                </a:moveTo>
                <a:lnTo>
                  <a:pt x="854166" y="45415"/>
                </a:lnTo>
                <a:lnTo>
                  <a:pt x="860872" y="59908"/>
                </a:lnTo>
                <a:lnTo>
                  <a:pt x="860872" y="60874"/>
                </a:lnTo>
                <a:lnTo>
                  <a:pt x="863759" y="65704"/>
                </a:lnTo>
                <a:lnTo>
                  <a:pt x="895423" y="124641"/>
                </a:lnTo>
                <a:lnTo>
                  <a:pt x="917393" y="124641"/>
                </a:lnTo>
                <a:lnTo>
                  <a:pt x="917393" y="74400"/>
                </a:lnTo>
                <a:lnTo>
                  <a:pt x="893507" y="74400"/>
                </a:lnTo>
                <a:lnTo>
                  <a:pt x="892485" y="73434"/>
                </a:lnTo>
                <a:lnTo>
                  <a:pt x="890569" y="68602"/>
                </a:lnTo>
                <a:lnTo>
                  <a:pt x="890569" y="67637"/>
                </a:lnTo>
                <a:lnTo>
                  <a:pt x="889675" y="65704"/>
                </a:lnTo>
                <a:lnTo>
                  <a:pt x="887759" y="61840"/>
                </a:lnTo>
                <a:lnTo>
                  <a:pt x="886763" y="59908"/>
                </a:lnTo>
                <a:lnTo>
                  <a:pt x="878718" y="45415"/>
                </a:lnTo>
                <a:close/>
              </a:path>
              <a:path w="917575" h="127635">
                <a:moveTo>
                  <a:pt x="917393" y="2909"/>
                </a:moveTo>
                <a:lnTo>
                  <a:pt x="892485" y="2909"/>
                </a:lnTo>
                <a:lnTo>
                  <a:pt x="892485" y="53145"/>
                </a:lnTo>
                <a:lnTo>
                  <a:pt x="893394" y="60874"/>
                </a:lnTo>
                <a:lnTo>
                  <a:pt x="893507" y="74400"/>
                </a:lnTo>
                <a:lnTo>
                  <a:pt x="917393" y="74400"/>
                </a:lnTo>
                <a:lnTo>
                  <a:pt x="917393" y="2909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2607945" y="2251991"/>
            <a:ext cx="3838575" cy="977265"/>
          </a:xfrm>
          <a:prstGeom prst="rect">
            <a:avLst/>
          </a:prstGeom>
        </p:spPr>
        <p:txBody>
          <a:bodyPr wrap="square" lIns="0" tIns="12255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65"/>
              </a:spcBef>
            </a:pP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We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enable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travel</a:t>
            </a:r>
            <a:r>
              <a:rPr dirty="0" sz="24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and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70"/>
              </a:spcBef>
            </a:pP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transport needs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tomorrow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499742" y="1633550"/>
            <a:ext cx="605599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The Swedish </a:t>
            </a:r>
            <a:r>
              <a:rPr dirty="0" spc="-20"/>
              <a:t>Transport</a:t>
            </a:r>
            <a:r>
              <a:rPr dirty="0" spc="-285"/>
              <a:t> </a:t>
            </a:r>
            <a:r>
              <a:rPr dirty="0"/>
              <a:t>Agency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3409083" y="4445609"/>
            <a:ext cx="2286000" cy="2667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 spc="-215">
                <a:latin typeface="Arial"/>
                <a:cs typeface="Arial"/>
              </a:rPr>
              <a:t>@transportstyrelsen</a:t>
            </a:r>
            <a:r>
              <a:rPr dirty="0" sz="1550" spc="-210">
                <a:latin typeface="Arial"/>
                <a:cs typeface="Arial"/>
              </a:rPr>
              <a:t> </a:t>
            </a:r>
            <a:r>
              <a:rPr dirty="0" sz="1550" spc="-260">
                <a:latin typeface="Arial"/>
                <a:cs typeface="Arial"/>
              </a:rPr>
              <a:t>@TS_Nyheter</a:t>
            </a:r>
            <a:endParaRPr sz="155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421783" y="3570737"/>
            <a:ext cx="553475" cy="7875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789830" y="3570737"/>
            <a:ext cx="542646" cy="77388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4"/>
            <a:ext cx="429006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606264"/>
                </a:solidFill>
              </a:rPr>
              <a:t>Instruments to be</a:t>
            </a:r>
            <a:r>
              <a:rPr dirty="0" sz="2400" spc="-90">
                <a:solidFill>
                  <a:srgbClr val="606264"/>
                </a:solidFill>
              </a:rPr>
              <a:t> </a:t>
            </a:r>
            <a:r>
              <a:rPr dirty="0" sz="2400" spc="-5">
                <a:solidFill>
                  <a:srgbClr val="606264"/>
                </a:solidFill>
              </a:rPr>
              <a:t>considered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70687" y="836777"/>
            <a:ext cx="1605280" cy="3909695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COLREGs</a:t>
            </a:r>
            <a:r>
              <a:rPr dirty="0" sz="1400" spc="-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1972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CSC</a:t>
            </a:r>
            <a:r>
              <a:rPr dirty="0" sz="1400" spc="-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1972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LL</a:t>
            </a:r>
            <a:r>
              <a:rPr dirty="0" sz="1400" spc="-7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1966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LL PROT</a:t>
            </a:r>
            <a:r>
              <a:rPr dirty="0" sz="1400" spc="-1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1988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SAR</a:t>
            </a:r>
            <a:r>
              <a:rPr dirty="0" sz="1400" spc="-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SOLAS</a:t>
            </a:r>
            <a:r>
              <a:rPr dirty="0" sz="1400" spc="-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1974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SOLAS AGR</a:t>
            </a:r>
            <a:r>
              <a:rPr dirty="0" sz="1400" spc="-1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1996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SOLAS PROT</a:t>
            </a:r>
            <a:r>
              <a:rPr dirty="0" sz="1400" spc="-114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STCW</a:t>
            </a:r>
            <a:r>
              <a:rPr dirty="0" sz="1400" spc="-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1978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STCW-F</a:t>
            </a:r>
            <a:r>
              <a:rPr dirty="0" sz="1400" spc="-5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1995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STP</a:t>
            </a:r>
            <a:r>
              <a:rPr dirty="0" sz="1400" spc="-3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1971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25">
                <a:solidFill>
                  <a:srgbClr val="606264"/>
                </a:solidFill>
                <a:latin typeface="Arial"/>
                <a:cs typeface="Arial"/>
              </a:rPr>
              <a:t>SPACE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STP</a:t>
            </a:r>
            <a:r>
              <a:rPr dirty="0" sz="14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1973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TONNAGE</a:t>
            </a:r>
            <a:r>
              <a:rPr dirty="0" sz="1400" spc="-2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1969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006FC0"/>
                </a:solidFill>
                <a:latin typeface="Arial"/>
                <a:cs typeface="Arial"/>
              </a:rPr>
              <a:t>…and</a:t>
            </a:r>
            <a:r>
              <a:rPr dirty="0" sz="1400" spc="-3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006FC0"/>
                </a:solidFill>
                <a:latin typeface="Arial"/>
                <a:cs typeface="Arial"/>
              </a:rPr>
              <a:t>Codes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32050" y="785876"/>
            <a:ext cx="1322705" cy="19469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61594">
              <a:lnSpc>
                <a:spcPct val="100000"/>
              </a:lnSpc>
              <a:spcBef>
                <a:spcPts val="105"/>
              </a:spcBef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MARPOL</a:t>
            </a:r>
            <a:r>
              <a:rPr dirty="0" sz="1400" spc="-114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73/78  </a:t>
            </a:r>
            <a:r>
              <a:rPr dirty="0" sz="1400" spc="-25">
                <a:solidFill>
                  <a:srgbClr val="FF0000"/>
                </a:solidFill>
                <a:latin typeface="Arial"/>
                <a:cs typeface="Arial"/>
              </a:rPr>
              <a:t>FAL</a:t>
            </a:r>
            <a:r>
              <a:rPr dirty="0" sz="1400" spc="-8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1972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SUA</a:t>
            </a:r>
            <a:r>
              <a:rPr dirty="0" sz="1400" spc="-9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2005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30">
                <a:solidFill>
                  <a:srgbClr val="FF0000"/>
                </a:solidFill>
                <a:latin typeface="Arial"/>
                <a:cs typeface="Arial"/>
              </a:rPr>
              <a:t>SALVAGE </a:t>
            </a: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1989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OPRC</a:t>
            </a:r>
            <a:r>
              <a:rPr dirty="0" sz="1400" spc="-2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1990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CLC</a:t>
            </a:r>
            <a:r>
              <a:rPr dirty="0" sz="1400" spc="-1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1969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NUCLEAR</a:t>
            </a:r>
            <a:r>
              <a:rPr dirty="0" sz="1400" spc="-4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1971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HNS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1996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5">
                <a:solidFill>
                  <a:srgbClr val="FF0000"/>
                </a:solidFill>
                <a:latin typeface="Arial"/>
                <a:cs typeface="Arial"/>
              </a:rPr>
              <a:t>…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342631" y="260604"/>
            <a:ext cx="1357883" cy="19354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659880" y="1490471"/>
            <a:ext cx="1165860" cy="16642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7673340" y="2382011"/>
            <a:ext cx="1181100" cy="168402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7021068" y="3223260"/>
            <a:ext cx="1167383" cy="16581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632703" y="551687"/>
            <a:ext cx="1162811" cy="16596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371088" y="2840735"/>
            <a:ext cx="1330452" cy="188518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392167" y="929639"/>
            <a:ext cx="1143000" cy="163220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754623" y="3406138"/>
            <a:ext cx="1162812" cy="165811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799076" y="1735835"/>
            <a:ext cx="1327403" cy="188671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t>11</a:t>
            </a:fld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3410" y="330530"/>
            <a:ext cx="5331460" cy="6362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Autonomous/Smart</a:t>
            </a:r>
            <a:r>
              <a:rPr dirty="0" sz="2000" spc="-3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t>11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433222" y="1179957"/>
            <a:ext cx="5546725" cy="2560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Timeline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for the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regulatory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scoping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exercise</a:t>
            </a:r>
            <a:r>
              <a:rPr dirty="0" sz="1800" spc="-35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(MSC)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spcBef>
                <a:spcPts val="1305"/>
              </a:spcBef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First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January-April-September</a:t>
            </a:r>
            <a:r>
              <a:rPr dirty="0" sz="1800" spc="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2019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A0DE"/>
              </a:buClr>
              <a:buFont typeface="Arial"/>
              <a:buChar char="•"/>
            </a:pPr>
            <a:endParaRPr sz="16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Inter-Sessional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Working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Group September</a:t>
            </a:r>
            <a:r>
              <a:rPr dirty="0" sz="1800" spc="5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2019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A0DE"/>
              </a:buClr>
              <a:buFont typeface="Arial"/>
              <a:buChar char="•"/>
            </a:pPr>
            <a:endParaRPr sz="16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Second </a:t>
            </a: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October-December</a:t>
            </a:r>
            <a:r>
              <a:rPr dirty="0" sz="1800" spc="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A0DE"/>
              </a:buClr>
              <a:buFont typeface="Arial"/>
              <a:buChar char="•"/>
            </a:pPr>
            <a:endParaRPr sz="16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>
                <a:solidFill>
                  <a:srgbClr val="7E7E7E"/>
                </a:solidFill>
                <a:latin typeface="Arial"/>
                <a:cs typeface="Arial"/>
              </a:rPr>
              <a:t>MSC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102 Final consideration: May</a:t>
            </a:r>
            <a:r>
              <a:rPr dirty="0" sz="1800" spc="4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2020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0783" y="280796"/>
            <a:ext cx="5334000" cy="6362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Autonomous/Smart</a:t>
            </a:r>
            <a:r>
              <a:rPr dirty="0" sz="2000" spc="-35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15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5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t>11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513080" y="979170"/>
            <a:ext cx="47377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List of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instruments and volunteering</a:t>
            </a:r>
            <a:r>
              <a:rPr dirty="0" sz="1800" spc="4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States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74725" y="1460372"/>
          <a:ext cx="6095365" cy="31311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0175"/>
                <a:gridCol w="934719"/>
                <a:gridCol w="842009"/>
                <a:gridCol w="1309370"/>
                <a:gridCol w="1590039"/>
              </a:tblGrid>
              <a:tr h="52108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0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Instrument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2225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Chapter/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Section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702945" algn="l"/>
                        </a:tabLst>
                      </a:pP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Degree	of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autonomy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algn="just" marL="32384" marR="23495">
                        <a:lnSpc>
                          <a:spcPct val="100600"/>
                        </a:lnSpc>
                        <a:spcBef>
                          <a:spcPts val="204"/>
                        </a:spcBef>
                        <a:tabLst>
                          <a:tab pos="998855" algn="l"/>
                        </a:tabLst>
                      </a:pPr>
                      <a:r>
                        <a:rPr dirty="0" sz="1000" spc="1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000" spc="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000" spc="-3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0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er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</a:t>
                      </a:r>
                      <a:r>
                        <a:rPr dirty="0" sz="10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000" spc="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  </a:t>
                      </a: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preparing the initial  review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Supporting/assisting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1974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338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II-1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France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 marR="100965">
                        <a:lnSpc>
                          <a:spcPct val="101099"/>
                        </a:lnSpc>
                        <a:spcBef>
                          <a:spcPts val="20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Sweden, Iran (Islamic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Republic 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of)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10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II-2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III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Netherlands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Belgium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09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IV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Turkey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China,</a:t>
                      </a:r>
                      <a:r>
                        <a:rPr dirty="0"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3126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V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China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Denmark, Japan,</a:t>
                      </a:r>
                      <a:r>
                        <a:rPr dirty="0" sz="9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Singapore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5">
                          <a:latin typeface="Times New Roman"/>
                          <a:cs typeface="Times New Roman"/>
                        </a:rPr>
                        <a:t>VI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VII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3381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IX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Norway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China, Republic of</a:t>
                      </a:r>
                      <a:r>
                        <a:rPr dirty="0" sz="90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Korea,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Russian</a:t>
                      </a:r>
                      <a:r>
                        <a:rPr dirty="0"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Federation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201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XI-1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Finland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1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XI-2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Finland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0783" y="259537"/>
            <a:ext cx="5333365" cy="6362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Autonomous/Smart</a:t>
            </a:r>
            <a:r>
              <a:rPr dirty="0" sz="2000" spc="-3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7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t>11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513080" y="967181"/>
            <a:ext cx="283400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List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of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instruments</a:t>
            </a:r>
            <a:r>
              <a:rPr dirty="0" sz="1800" spc="-2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cont’d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56247" y="1492250"/>
          <a:ext cx="6264275" cy="3111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38910"/>
                <a:gridCol w="960754"/>
                <a:gridCol w="864869"/>
                <a:gridCol w="1344929"/>
                <a:gridCol w="1633854"/>
              </a:tblGrid>
              <a:tr h="3407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Instrument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54000" indent="233045">
                        <a:lnSpc>
                          <a:spcPct val="101099"/>
                        </a:lnSpc>
                        <a:spcBef>
                          <a:spcPts val="175"/>
                        </a:spcBef>
                      </a:pP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/  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Section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2860">
                        <a:lnSpc>
                          <a:spcPct val="101099"/>
                        </a:lnSpc>
                        <a:spcBef>
                          <a:spcPts val="175"/>
                        </a:spcBef>
                        <a:tabLst>
                          <a:tab pos="740410" algn="l"/>
                        </a:tabLst>
                      </a:pP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	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of  autonomy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2860">
                        <a:lnSpc>
                          <a:spcPct val="101099"/>
                        </a:lnSpc>
                        <a:spcBef>
                          <a:spcPts val="175"/>
                        </a:spcBef>
                      </a:pP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Member 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State 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preparing  the initial</a:t>
                      </a:r>
                      <a:r>
                        <a:rPr dirty="0" sz="900" spc="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review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Supporting/assisting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</a:tr>
              <a:tr h="183896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 AGR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1996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76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 PROT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1978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95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 PROT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1988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426466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STCW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1978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and STCW</a:t>
                      </a:r>
                      <a:r>
                        <a:rPr dirty="0" sz="800" spc="-7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Code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United</a:t>
                      </a:r>
                      <a:r>
                        <a:rPr dirty="0" sz="8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States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4955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Japan,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New Zealand, Republic</a:t>
                      </a:r>
                      <a:r>
                        <a:rPr dirty="0" sz="800" spc="-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of  </a:t>
                      </a:r>
                      <a:r>
                        <a:rPr dirty="0" sz="800" spc="-10">
                          <a:latin typeface="Times New Roman"/>
                          <a:cs typeface="Times New Roman"/>
                        </a:rPr>
                        <a:t>Korea, </a:t>
                      </a:r>
                      <a:r>
                        <a:rPr dirty="0" sz="800">
                          <a:latin typeface="Times New Roman"/>
                          <a:cs typeface="Times New Roman"/>
                        </a:rPr>
                        <a:t>Russian</a:t>
                      </a:r>
                      <a:r>
                        <a:rPr dirty="0" sz="8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Federation,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76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STCW-F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1995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Japan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New</a:t>
                      </a:r>
                      <a:r>
                        <a:rPr dirty="0" sz="8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Zealand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309371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COLREG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1972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Marshall</a:t>
                      </a:r>
                      <a:r>
                        <a:rPr dirty="0" sz="8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Islands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844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China, Japan,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Singapore,</a:t>
                      </a:r>
                      <a:r>
                        <a:rPr dirty="0" sz="800" spc="-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United  States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96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CSC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1972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Japan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Finland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76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LL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1966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India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95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LL PROT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1988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India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81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SAR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1979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Spain,</a:t>
                      </a:r>
                      <a:r>
                        <a:rPr dirty="0" sz="8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France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Turkey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32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SPACE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STP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1973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832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STP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1971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45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TONNAGE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1969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1167" y="570356"/>
            <a:ext cx="522287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>
                <a:solidFill>
                  <a:srgbClr val="606264"/>
                </a:solidFill>
              </a:rPr>
              <a:t>Summing up and final</a:t>
            </a:r>
            <a:r>
              <a:rPr dirty="0" sz="2800" spc="20">
                <a:solidFill>
                  <a:srgbClr val="606264"/>
                </a:solidFill>
              </a:rPr>
              <a:t> </a:t>
            </a:r>
            <a:r>
              <a:rPr dirty="0" sz="2800" spc="-5">
                <a:solidFill>
                  <a:srgbClr val="606264"/>
                </a:solidFill>
              </a:rPr>
              <a:t>remarks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t>11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01167" y="1347343"/>
            <a:ext cx="7566025" cy="3318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257810" indent="-342900">
              <a:lnSpc>
                <a:spcPct val="110000"/>
              </a:lnSpc>
              <a:spcBef>
                <a:spcPts val="10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Regulatory scoping exercise on Maritime Autonomous Surface Ships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(MASS)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45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High level</a:t>
            </a:r>
            <a:r>
              <a:rPr dirty="0" sz="1800" spc="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exercise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5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Deadlines 2020/2023 so</a:t>
            </a:r>
            <a:r>
              <a:rPr dirty="0" sz="1800" spc="4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far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5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MSC, LEG --- MEPC,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30">
                <a:solidFill>
                  <a:srgbClr val="606264"/>
                </a:solidFill>
                <a:latin typeface="Arial"/>
                <a:cs typeface="Arial"/>
              </a:rPr>
              <a:t>FAL?</a:t>
            </a:r>
            <a:endParaRPr sz="1800">
              <a:latin typeface="Arial"/>
              <a:cs typeface="Arial"/>
            </a:endParaRPr>
          </a:p>
          <a:p>
            <a:pPr marL="355600" marR="35560" indent="-342900">
              <a:lnSpc>
                <a:spcPct val="110100"/>
              </a:lnSpc>
              <a:spcBef>
                <a:spcPts val="43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Participation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all stakeholders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is required: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IMO,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ship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owners, </a:t>
            </a:r>
            <a:r>
              <a:rPr dirty="0" sz="1800" spc="-20">
                <a:solidFill>
                  <a:srgbClr val="606264"/>
                </a:solidFill>
                <a:latin typeface="Arial"/>
                <a:cs typeface="Arial"/>
              </a:rPr>
              <a:t>industry, 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Administrations, shore services, other international organizations,  amongst</a:t>
            </a:r>
            <a:r>
              <a:rPr dirty="0" sz="1800" spc="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others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45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MSC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101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consider proposals related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the development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</a:t>
            </a:r>
            <a:r>
              <a:rPr dirty="0" sz="1800" spc="6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guidance</a:t>
            </a:r>
            <a:endParaRPr sz="18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219"/>
              </a:spcBef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for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MASS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trials.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2794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6FC0"/>
                </a:solidFill>
              </a:rPr>
              <a:t>Thank you </a:t>
            </a:r>
            <a:r>
              <a:rPr dirty="0"/>
              <a:t>for your</a:t>
            </a:r>
            <a:r>
              <a:rPr dirty="0" spc="-155"/>
              <a:t> </a:t>
            </a:r>
            <a:r>
              <a:rPr dirty="0"/>
              <a:t>attention!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t>11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3722370" y="2731770"/>
            <a:ext cx="170307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606264"/>
                </a:solidFill>
                <a:latin typeface="Arial"/>
                <a:cs typeface="Arial"/>
              </a:rPr>
              <a:t>Questions?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0952" cy="51434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505700" y="4554482"/>
            <a:ext cx="300355" cy="302895"/>
          </a:xfrm>
          <a:custGeom>
            <a:avLst/>
            <a:gdLst/>
            <a:ahLst/>
            <a:cxnLst/>
            <a:rect l="l" t="t" r="r" b="b"/>
            <a:pathLst>
              <a:path w="300354" h="302895">
                <a:moveTo>
                  <a:pt x="300062" y="0"/>
                </a:moveTo>
                <a:lnTo>
                  <a:pt x="132289" y="0"/>
                </a:lnTo>
                <a:lnTo>
                  <a:pt x="300062" y="169073"/>
                </a:lnTo>
                <a:lnTo>
                  <a:pt x="300062" y="0"/>
                </a:lnTo>
                <a:close/>
              </a:path>
              <a:path w="300354" h="302895">
                <a:moveTo>
                  <a:pt x="178310" y="180674"/>
                </a:moveTo>
                <a:lnTo>
                  <a:pt x="57519" y="302409"/>
                </a:lnTo>
                <a:lnTo>
                  <a:pt x="299104" y="302409"/>
                </a:lnTo>
                <a:lnTo>
                  <a:pt x="178310" y="180674"/>
                </a:lnTo>
                <a:close/>
              </a:path>
              <a:path w="300354" h="302895">
                <a:moveTo>
                  <a:pt x="0" y="0"/>
                </a:moveTo>
                <a:lnTo>
                  <a:pt x="0" y="227048"/>
                </a:lnTo>
                <a:lnTo>
                  <a:pt x="112163" y="114007"/>
                </a:lnTo>
                <a:lnTo>
                  <a:pt x="0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893960" y="4559310"/>
            <a:ext cx="945515" cy="127635"/>
          </a:xfrm>
          <a:custGeom>
            <a:avLst/>
            <a:gdLst/>
            <a:ahLst/>
            <a:cxnLst/>
            <a:rect l="l" t="t" r="r" b="b"/>
            <a:pathLst>
              <a:path w="945515" h="127635">
                <a:moveTo>
                  <a:pt x="58474" y="24153"/>
                </a:moveTo>
                <a:lnTo>
                  <a:pt x="30680" y="24153"/>
                </a:lnTo>
                <a:lnTo>
                  <a:pt x="30680" y="123676"/>
                </a:lnTo>
                <a:lnTo>
                  <a:pt x="58474" y="123676"/>
                </a:lnTo>
                <a:lnTo>
                  <a:pt x="58474" y="24153"/>
                </a:lnTo>
                <a:close/>
              </a:path>
              <a:path w="945515" h="127635">
                <a:moveTo>
                  <a:pt x="88197" y="1931"/>
                </a:moveTo>
                <a:lnTo>
                  <a:pt x="0" y="1931"/>
                </a:lnTo>
                <a:lnTo>
                  <a:pt x="0" y="24153"/>
                </a:lnTo>
                <a:lnTo>
                  <a:pt x="88197" y="24153"/>
                </a:lnTo>
                <a:lnTo>
                  <a:pt x="88197" y="1931"/>
                </a:lnTo>
                <a:close/>
              </a:path>
              <a:path w="945515" h="127635">
                <a:moveTo>
                  <a:pt x="148587" y="1931"/>
                </a:moveTo>
                <a:lnTo>
                  <a:pt x="109285" y="1931"/>
                </a:lnTo>
                <a:lnTo>
                  <a:pt x="109285" y="123676"/>
                </a:lnTo>
                <a:lnTo>
                  <a:pt x="135163" y="123676"/>
                </a:lnTo>
                <a:lnTo>
                  <a:pt x="135163" y="74391"/>
                </a:lnTo>
                <a:lnTo>
                  <a:pt x="171986" y="74391"/>
                </a:lnTo>
                <a:lnTo>
                  <a:pt x="169676" y="69563"/>
                </a:lnTo>
                <a:lnTo>
                  <a:pt x="180552" y="64719"/>
                </a:lnTo>
                <a:lnTo>
                  <a:pt x="187655" y="57612"/>
                </a:lnTo>
                <a:lnTo>
                  <a:pt x="188732" y="55079"/>
                </a:lnTo>
                <a:lnTo>
                  <a:pt x="135163" y="55079"/>
                </a:lnTo>
                <a:lnTo>
                  <a:pt x="135163" y="21256"/>
                </a:lnTo>
                <a:lnTo>
                  <a:pt x="189149" y="21256"/>
                </a:lnTo>
                <a:lnTo>
                  <a:pt x="188497" y="18236"/>
                </a:lnTo>
                <a:lnTo>
                  <a:pt x="177830" y="7486"/>
                </a:lnTo>
                <a:lnTo>
                  <a:pt x="163567" y="2897"/>
                </a:lnTo>
                <a:lnTo>
                  <a:pt x="148587" y="1931"/>
                </a:lnTo>
                <a:close/>
              </a:path>
              <a:path w="945515" h="127635">
                <a:moveTo>
                  <a:pt x="171986" y="74391"/>
                </a:moveTo>
                <a:lnTo>
                  <a:pt x="143798" y="74391"/>
                </a:lnTo>
                <a:lnTo>
                  <a:pt x="166802" y="123676"/>
                </a:lnTo>
                <a:lnTo>
                  <a:pt x="195566" y="123676"/>
                </a:lnTo>
                <a:lnTo>
                  <a:pt x="171986" y="74391"/>
                </a:lnTo>
                <a:close/>
              </a:path>
              <a:path w="945515" h="127635">
                <a:moveTo>
                  <a:pt x="189149" y="21256"/>
                </a:moveTo>
                <a:lnTo>
                  <a:pt x="153377" y="21256"/>
                </a:lnTo>
                <a:lnTo>
                  <a:pt x="157222" y="22222"/>
                </a:lnTo>
                <a:lnTo>
                  <a:pt x="162970" y="24153"/>
                </a:lnTo>
                <a:lnTo>
                  <a:pt x="165844" y="28981"/>
                </a:lnTo>
                <a:lnTo>
                  <a:pt x="165844" y="43478"/>
                </a:lnTo>
                <a:lnTo>
                  <a:pt x="164886" y="50238"/>
                </a:lnTo>
                <a:lnTo>
                  <a:pt x="156264" y="53147"/>
                </a:lnTo>
                <a:lnTo>
                  <a:pt x="152419" y="55079"/>
                </a:lnTo>
                <a:lnTo>
                  <a:pt x="188732" y="55079"/>
                </a:lnTo>
                <a:lnTo>
                  <a:pt x="191523" y="48510"/>
                </a:lnTo>
                <a:lnTo>
                  <a:pt x="192693" y="37684"/>
                </a:lnTo>
                <a:lnTo>
                  <a:pt x="189149" y="21256"/>
                </a:lnTo>
                <a:close/>
              </a:path>
              <a:path w="945515" h="127635">
                <a:moveTo>
                  <a:pt x="276087" y="1931"/>
                </a:moveTo>
                <a:lnTo>
                  <a:pt x="244461" y="1931"/>
                </a:lnTo>
                <a:lnTo>
                  <a:pt x="209949" y="123676"/>
                </a:lnTo>
                <a:lnTo>
                  <a:pt x="235827" y="123676"/>
                </a:lnTo>
                <a:lnTo>
                  <a:pt x="242533" y="99523"/>
                </a:lnTo>
                <a:lnTo>
                  <a:pt x="304521" y="99523"/>
                </a:lnTo>
                <a:lnTo>
                  <a:pt x="298609" y="79232"/>
                </a:lnTo>
                <a:lnTo>
                  <a:pt x="247335" y="79232"/>
                </a:lnTo>
                <a:lnTo>
                  <a:pt x="259789" y="24153"/>
                </a:lnTo>
                <a:lnTo>
                  <a:pt x="282562" y="24153"/>
                </a:lnTo>
                <a:lnTo>
                  <a:pt x="276087" y="1931"/>
                </a:lnTo>
                <a:close/>
              </a:path>
              <a:path w="945515" h="127635">
                <a:moveTo>
                  <a:pt x="304521" y="99523"/>
                </a:moveTo>
                <a:lnTo>
                  <a:pt x="278974" y="99523"/>
                </a:lnTo>
                <a:lnTo>
                  <a:pt x="285680" y="123676"/>
                </a:lnTo>
                <a:lnTo>
                  <a:pt x="311558" y="123676"/>
                </a:lnTo>
                <a:lnTo>
                  <a:pt x="304521" y="99523"/>
                </a:lnTo>
                <a:close/>
              </a:path>
              <a:path w="945515" h="127635">
                <a:moveTo>
                  <a:pt x="282562" y="24153"/>
                </a:moveTo>
                <a:lnTo>
                  <a:pt x="260747" y="24153"/>
                </a:lnTo>
                <a:lnTo>
                  <a:pt x="274171" y="79232"/>
                </a:lnTo>
                <a:lnTo>
                  <a:pt x="298609" y="79232"/>
                </a:lnTo>
                <a:lnTo>
                  <a:pt x="282562" y="24153"/>
                </a:lnTo>
                <a:close/>
              </a:path>
              <a:path w="945515" h="127635">
                <a:moveTo>
                  <a:pt x="357579" y="1931"/>
                </a:moveTo>
                <a:lnTo>
                  <a:pt x="331688" y="1931"/>
                </a:lnTo>
                <a:lnTo>
                  <a:pt x="331688" y="123676"/>
                </a:lnTo>
                <a:lnTo>
                  <a:pt x="356621" y="123676"/>
                </a:lnTo>
                <a:lnTo>
                  <a:pt x="356501" y="61838"/>
                </a:lnTo>
                <a:lnTo>
                  <a:pt x="355663" y="48306"/>
                </a:lnTo>
                <a:lnTo>
                  <a:pt x="355663" y="44444"/>
                </a:lnTo>
                <a:lnTo>
                  <a:pt x="380458" y="44444"/>
                </a:lnTo>
                <a:lnTo>
                  <a:pt x="357579" y="1931"/>
                </a:lnTo>
                <a:close/>
              </a:path>
              <a:path w="945515" h="127635">
                <a:moveTo>
                  <a:pt x="380458" y="44444"/>
                </a:moveTo>
                <a:lnTo>
                  <a:pt x="356621" y="44444"/>
                </a:lnTo>
                <a:lnTo>
                  <a:pt x="362369" y="59907"/>
                </a:lnTo>
                <a:lnTo>
                  <a:pt x="365243" y="64735"/>
                </a:lnTo>
                <a:lnTo>
                  <a:pt x="397839" y="123676"/>
                </a:lnTo>
                <a:lnTo>
                  <a:pt x="418927" y="123676"/>
                </a:lnTo>
                <a:lnTo>
                  <a:pt x="418927" y="73425"/>
                </a:lnTo>
                <a:lnTo>
                  <a:pt x="394965" y="73425"/>
                </a:lnTo>
                <a:lnTo>
                  <a:pt x="394965" y="72460"/>
                </a:lnTo>
                <a:lnTo>
                  <a:pt x="393049" y="68597"/>
                </a:lnTo>
                <a:lnTo>
                  <a:pt x="392091" y="67632"/>
                </a:lnTo>
                <a:lnTo>
                  <a:pt x="391133" y="64735"/>
                </a:lnTo>
                <a:lnTo>
                  <a:pt x="389217" y="61838"/>
                </a:lnTo>
                <a:lnTo>
                  <a:pt x="388260" y="58941"/>
                </a:lnTo>
                <a:lnTo>
                  <a:pt x="380458" y="44444"/>
                </a:lnTo>
                <a:close/>
              </a:path>
              <a:path w="945515" h="127635">
                <a:moveTo>
                  <a:pt x="418927" y="1931"/>
                </a:moveTo>
                <a:lnTo>
                  <a:pt x="394965" y="1931"/>
                </a:lnTo>
                <a:lnTo>
                  <a:pt x="395039" y="61838"/>
                </a:lnTo>
                <a:lnTo>
                  <a:pt x="395923" y="73425"/>
                </a:lnTo>
                <a:lnTo>
                  <a:pt x="418927" y="73425"/>
                </a:lnTo>
                <a:lnTo>
                  <a:pt x="418927" y="1931"/>
                </a:lnTo>
                <a:close/>
              </a:path>
              <a:path w="945515" h="127635">
                <a:moveTo>
                  <a:pt x="462075" y="88888"/>
                </a:moveTo>
                <a:lnTo>
                  <a:pt x="441944" y="102420"/>
                </a:lnTo>
                <a:lnTo>
                  <a:pt x="450314" y="114497"/>
                </a:lnTo>
                <a:lnTo>
                  <a:pt x="460034" y="122226"/>
                </a:lnTo>
                <a:lnTo>
                  <a:pt x="471732" y="126331"/>
                </a:lnTo>
                <a:lnTo>
                  <a:pt x="486037" y="127539"/>
                </a:lnTo>
                <a:lnTo>
                  <a:pt x="491784" y="127539"/>
                </a:lnTo>
                <a:lnTo>
                  <a:pt x="502335" y="125607"/>
                </a:lnTo>
                <a:lnTo>
                  <a:pt x="509041" y="120779"/>
                </a:lnTo>
                <a:lnTo>
                  <a:pt x="519017" y="112532"/>
                </a:lnTo>
                <a:lnTo>
                  <a:pt x="523056" y="105317"/>
                </a:lnTo>
                <a:lnTo>
                  <a:pt x="485079" y="105317"/>
                </a:lnTo>
                <a:lnTo>
                  <a:pt x="477712" y="104245"/>
                </a:lnTo>
                <a:lnTo>
                  <a:pt x="471421" y="101090"/>
                </a:lnTo>
                <a:lnTo>
                  <a:pt x="466208" y="95942"/>
                </a:lnTo>
                <a:lnTo>
                  <a:pt x="462075" y="88888"/>
                </a:lnTo>
                <a:close/>
              </a:path>
              <a:path w="945515" h="127635">
                <a:moveTo>
                  <a:pt x="483163" y="0"/>
                </a:moveTo>
                <a:lnTo>
                  <a:pt x="466509" y="2431"/>
                </a:lnTo>
                <a:lnTo>
                  <a:pt x="454166" y="9302"/>
                </a:lnTo>
                <a:lnTo>
                  <a:pt x="446497" y="19977"/>
                </a:lnTo>
                <a:lnTo>
                  <a:pt x="443860" y="33822"/>
                </a:lnTo>
                <a:lnTo>
                  <a:pt x="446691" y="49249"/>
                </a:lnTo>
                <a:lnTo>
                  <a:pt x="454286" y="60146"/>
                </a:lnTo>
                <a:lnTo>
                  <a:pt x="465296" y="67782"/>
                </a:lnTo>
                <a:lnTo>
                  <a:pt x="478373" y="73425"/>
                </a:lnTo>
                <a:lnTo>
                  <a:pt x="489651" y="77793"/>
                </a:lnTo>
                <a:lnTo>
                  <a:pt x="496705" y="81524"/>
                </a:lnTo>
                <a:lnTo>
                  <a:pt x="500344" y="85795"/>
                </a:lnTo>
                <a:lnTo>
                  <a:pt x="501377" y="91785"/>
                </a:lnTo>
                <a:lnTo>
                  <a:pt x="501377" y="102420"/>
                </a:lnTo>
                <a:lnTo>
                  <a:pt x="490826" y="105317"/>
                </a:lnTo>
                <a:lnTo>
                  <a:pt x="523056" y="105317"/>
                </a:lnTo>
                <a:lnTo>
                  <a:pt x="524140" y="103380"/>
                </a:lnTo>
                <a:lnTo>
                  <a:pt x="526027" y="94956"/>
                </a:lnTo>
                <a:lnTo>
                  <a:pt x="526297" y="88888"/>
                </a:lnTo>
                <a:lnTo>
                  <a:pt x="526297" y="77301"/>
                </a:lnTo>
                <a:lnTo>
                  <a:pt x="521507" y="69563"/>
                </a:lnTo>
                <a:lnTo>
                  <a:pt x="519591" y="67632"/>
                </a:lnTo>
                <a:lnTo>
                  <a:pt x="514801" y="60872"/>
                </a:lnTo>
                <a:lnTo>
                  <a:pt x="506167" y="56044"/>
                </a:lnTo>
                <a:lnTo>
                  <a:pt x="499461" y="53147"/>
                </a:lnTo>
                <a:lnTo>
                  <a:pt x="484121" y="47341"/>
                </a:lnTo>
                <a:lnTo>
                  <a:pt x="476457" y="45409"/>
                </a:lnTo>
                <a:lnTo>
                  <a:pt x="468780" y="41547"/>
                </a:lnTo>
                <a:lnTo>
                  <a:pt x="468780" y="21256"/>
                </a:lnTo>
                <a:lnTo>
                  <a:pt x="523423" y="21256"/>
                </a:lnTo>
                <a:lnTo>
                  <a:pt x="515652" y="11824"/>
                </a:lnTo>
                <a:lnTo>
                  <a:pt x="506531" y="5196"/>
                </a:lnTo>
                <a:lnTo>
                  <a:pt x="495790" y="1284"/>
                </a:lnTo>
                <a:lnTo>
                  <a:pt x="483163" y="0"/>
                </a:lnTo>
                <a:close/>
              </a:path>
              <a:path w="945515" h="127635">
                <a:moveTo>
                  <a:pt x="523423" y="21256"/>
                </a:moveTo>
                <a:lnTo>
                  <a:pt x="491784" y="21256"/>
                </a:lnTo>
                <a:lnTo>
                  <a:pt x="499461" y="27050"/>
                </a:lnTo>
                <a:lnTo>
                  <a:pt x="503293" y="34788"/>
                </a:lnTo>
                <a:lnTo>
                  <a:pt x="523423" y="21256"/>
                </a:lnTo>
                <a:close/>
              </a:path>
              <a:path w="945515" h="127635">
                <a:moveTo>
                  <a:pt x="588616" y="1931"/>
                </a:moveTo>
                <a:lnTo>
                  <a:pt x="548356" y="1931"/>
                </a:lnTo>
                <a:lnTo>
                  <a:pt x="548356" y="123676"/>
                </a:lnTo>
                <a:lnTo>
                  <a:pt x="575192" y="123676"/>
                </a:lnTo>
                <a:lnTo>
                  <a:pt x="575192" y="78266"/>
                </a:lnTo>
                <a:lnTo>
                  <a:pt x="589574" y="77301"/>
                </a:lnTo>
                <a:lnTo>
                  <a:pt x="627679" y="61836"/>
                </a:lnTo>
                <a:lnTo>
                  <a:pt x="629486" y="57975"/>
                </a:lnTo>
                <a:lnTo>
                  <a:pt x="575192" y="57975"/>
                </a:lnTo>
                <a:lnTo>
                  <a:pt x="575192" y="22222"/>
                </a:lnTo>
                <a:lnTo>
                  <a:pt x="629886" y="22222"/>
                </a:lnTo>
                <a:lnTo>
                  <a:pt x="627200" y="17213"/>
                </a:lnTo>
                <a:lnTo>
                  <a:pt x="622171" y="11600"/>
                </a:lnTo>
                <a:lnTo>
                  <a:pt x="616520" y="7639"/>
                </a:lnTo>
                <a:lnTo>
                  <a:pt x="609345" y="4588"/>
                </a:lnTo>
                <a:lnTo>
                  <a:pt x="600194" y="2625"/>
                </a:lnTo>
                <a:lnTo>
                  <a:pt x="588616" y="1931"/>
                </a:lnTo>
                <a:close/>
              </a:path>
              <a:path w="945515" h="127635">
                <a:moveTo>
                  <a:pt x="629886" y="22222"/>
                </a:moveTo>
                <a:lnTo>
                  <a:pt x="593406" y="22222"/>
                </a:lnTo>
                <a:lnTo>
                  <a:pt x="597238" y="24153"/>
                </a:lnTo>
                <a:lnTo>
                  <a:pt x="601083" y="25119"/>
                </a:lnTo>
                <a:lnTo>
                  <a:pt x="605873" y="28015"/>
                </a:lnTo>
                <a:lnTo>
                  <a:pt x="605873" y="52182"/>
                </a:lnTo>
                <a:lnTo>
                  <a:pt x="598196" y="56044"/>
                </a:lnTo>
                <a:lnTo>
                  <a:pt x="596280" y="56044"/>
                </a:lnTo>
                <a:lnTo>
                  <a:pt x="592448" y="57975"/>
                </a:lnTo>
                <a:lnTo>
                  <a:pt x="629486" y="57975"/>
                </a:lnTo>
                <a:lnTo>
                  <a:pt x="631930" y="52750"/>
                </a:lnTo>
                <a:lnTo>
                  <a:pt x="633667" y="40581"/>
                </a:lnTo>
                <a:lnTo>
                  <a:pt x="632948" y="31702"/>
                </a:lnTo>
                <a:lnTo>
                  <a:pt x="630793" y="23913"/>
                </a:lnTo>
                <a:lnTo>
                  <a:pt x="629886" y="22222"/>
                </a:lnTo>
                <a:close/>
              </a:path>
              <a:path w="945515" h="127635">
                <a:moveTo>
                  <a:pt x="693112" y="0"/>
                </a:moveTo>
                <a:lnTo>
                  <a:pt x="657146" y="18784"/>
                </a:lnTo>
                <a:lnTo>
                  <a:pt x="651881" y="45409"/>
                </a:lnTo>
                <a:lnTo>
                  <a:pt x="651881" y="83094"/>
                </a:lnTo>
                <a:lnTo>
                  <a:pt x="671660" y="122588"/>
                </a:lnTo>
                <a:lnTo>
                  <a:pt x="692154" y="127539"/>
                </a:lnTo>
                <a:lnTo>
                  <a:pt x="699131" y="127071"/>
                </a:lnTo>
                <a:lnTo>
                  <a:pt x="730713" y="105317"/>
                </a:lnTo>
                <a:lnTo>
                  <a:pt x="693112" y="105317"/>
                </a:lnTo>
                <a:lnTo>
                  <a:pt x="686010" y="103610"/>
                </a:lnTo>
                <a:lnTo>
                  <a:pt x="681605" y="98913"/>
                </a:lnTo>
                <a:lnTo>
                  <a:pt x="679359" y="91862"/>
                </a:lnTo>
                <a:lnTo>
                  <a:pt x="678730" y="83094"/>
                </a:lnTo>
                <a:lnTo>
                  <a:pt x="678730" y="22222"/>
                </a:lnTo>
                <a:lnTo>
                  <a:pt x="731103" y="22222"/>
                </a:lnTo>
                <a:lnTo>
                  <a:pt x="729226" y="17622"/>
                </a:lnTo>
                <a:lnTo>
                  <a:pt x="724751" y="11600"/>
                </a:lnTo>
                <a:lnTo>
                  <a:pt x="717918" y="6115"/>
                </a:lnTo>
                <a:lnTo>
                  <a:pt x="710368" y="2536"/>
                </a:lnTo>
                <a:lnTo>
                  <a:pt x="702101" y="588"/>
                </a:lnTo>
                <a:lnTo>
                  <a:pt x="693112" y="0"/>
                </a:lnTo>
                <a:close/>
              </a:path>
              <a:path w="945515" h="127635">
                <a:moveTo>
                  <a:pt x="731103" y="22222"/>
                </a:moveTo>
                <a:lnTo>
                  <a:pt x="707494" y="22222"/>
                </a:lnTo>
                <a:lnTo>
                  <a:pt x="707494" y="83094"/>
                </a:lnTo>
                <a:lnTo>
                  <a:pt x="707270" y="90233"/>
                </a:lnTo>
                <a:lnTo>
                  <a:pt x="705697" y="97464"/>
                </a:lnTo>
                <a:lnTo>
                  <a:pt x="701427" y="103066"/>
                </a:lnTo>
                <a:lnTo>
                  <a:pt x="693112" y="105317"/>
                </a:lnTo>
                <a:lnTo>
                  <a:pt x="730713" y="105317"/>
                </a:lnTo>
                <a:lnTo>
                  <a:pt x="732893" y="99878"/>
                </a:lnTo>
                <a:lnTo>
                  <a:pt x="734720" y="90112"/>
                </a:lnTo>
                <a:lnTo>
                  <a:pt x="735288" y="78266"/>
                </a:lnTo>
                <a:lnTo>
                  <a:pt x="735288" y="49272"/>
                </a:lnTo>
                <a:lnTo>
                  <a:pt x="734585" y="36189"/>
                </a:lnTo>
                <a:lnTo>
                  <a:pt x="732534" y="25728"/>
                </a:lnTo>
                <a:lnTo>
                  <a:pt x="731103" y="22222"/>
                </a:lnTo>
                <a:close/>
              </a:path>
              <a:path w="945515" h="127635">
                <a:moveTo>
                  <a:pt x="799524" y="1931"/>
                </a:moveTo>
                <a:lnTo>
                  <a:pt x="760221" y="1931"/>
                </a:lnTo>
                <a:lnTo>
                  <a:pt x="760221" y="123676"/>
                </a:lnTo>
                <a:lnTo>
                  <a:pt x="786099" y="123676"/>
                </a:lnTo>
                <a:lnTo>
                  <a:pt x="786099" y="74391"/>
                </a:lnTo>
                <a:lnTo>
                  <a:pt x="823006" y="74391"/>
                </a:lnTo>
                <a:lnTo>
                  <a:pt x="820612" y="69563"/>
                </a:lnTo>
                <a:lnTo>
                  <a:pt x="831486" y="64719"/>
                </a:lnTo>
                <a:lnTo>
                  <a:pt x="838585" y="57612"/>
                </a:lnTo>
                <a:lnTo>
                  <a:pt x="839660" y="55079"/>
                </a:lnTo>
                <a:lnTo>
                  <a:pt x="786099" y="55079"/>
                </a:lnTo>
                <a:lnTo>
                  <a:pt x="786099" y="21256"/>
                </a:lnTo>
                <a:lnTo>
                  <a:pt x="840074" y="21256"/>
                </a:lnTo>
                <a:lnTo>
                  <a:pt x="839423" y="18236"/>
                </a:lnTo>
                <a:lnTo>
                  <a:pt x="828759" y="7486"/>
                </a:lnTo>
                <a:lnTo>
                  <a:pt x="814501" y="2897"/>
                </a:lnTo>
                <a:lnTo>
                  <a:pt x="799524" y="1931"/>
                </a:lnTo>
                <a:close/>
              </a:path>
              <a:path w="945515" h="127635">
                <a:moveTo>
                  <a:pt x="823006" y="74391"/>
                </a:moveTo>
                <a:lnTo>
                  <a:pt x="795692" y="74391"/>
                </a:lnTo>
                <a:lnTo>
                  <a:pt x="818696" y="123676"/>
                </a:lnTo>
                <a:lnTo>
                  <a:pt x="847448" y="123676"/>
                </a:lnTo>
                <a:lnTo>
                  <a:pt x="823006" y="74391"/>
                </a:lnTo>
                <a:close/>
              </a:path>
              <a:path w="945515" h="127635">
                <a:moveTo>
                  <a:pt x="840074" y="21256"/>
                </a:moveTo>
                <a:lnTo>
                  <a:pt x="804314" y="21256"/>
                </a:lnTo>
                <a:lnTo>
                  <a:pt x="809103" y="22222"/>
                </a:lnTo>
                <a:lnTo>
                  <a:pt x="813906" y="24153"/>
                </a:lnTo>
                <a:lnTo>
                  <a:pt x="816780" y="28981"/>
                </a:lnTo>
                <a:lnTo>
                  <a:pt x="816780" y="43478"/>
                </a:lnTo>
                <a:lnTo>
                  <a:pt x="815822" y="50238"/>
                </a:lnTo>
                <a:lnTo>
                  <a:pt x="807187" y="53147"/>
                </a:lnTo>
                <a:lnTo>
                  <a:pt x="803356" y="55079"/>
                </a:lnTo>
                <a:lnTo>
                  <a:pt x="839660" y="55079"/>
                </a:lnTo>
                <a:lnTo>
                  <a:pt x="842448" y="48510"/>
                </a:lnTo>
                <a:lnTo>
                  <a:pt x="843616" y="37684"/>
                </a:lnTo>
                <a:lnTo>
                  <a:pt x="840074" y="21256"/>
                </a:lnTo>
                <a:close/>
              </a:path>
              <a:path w="945515" h="127635">
                <a:moveTo>
                  <a:pt x="918414" y="24153"/>
                </a:moveTo>
                <a:lnTo>
                  <a:pt x="890569" y="24153"/>
                </a:lnTo>
                <a:lnTo>
                  <a:pt x="890569" y="123676"/>
                </a:lnTo>
                <a:lnTo>
                  <a:pt x="918414" y="123676"/>
                </a:lnTo>
                <a:lnTo>
                  <a:pt x="918414" y="24153"/>
                </a:lnTo>
                <a:close/>
              </a:path>
              <a:path w="945515" h="127635">
                <a:moveTo>
                  <a:pt x="945238" y="1931"/>
                </a:moveTo>
                <a:lnTo>
                  <a:pt x="859914" y="1931"/>
                </a:lnTo>
                <a:lnTo>
                  <a:pt x="859914" y="24153"/>
                </a:lnTo>
                <a:lnTo>
                  <a:pt x="945238" y="24153"/>
                </a:lnTo>
                <a:lnTo>
                  <a:pt x="945238" y="1931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895876" y="4724521"/>
            <a:ext cx="917575" cy="127635"/>
          </a:xfrm>
          <a:custGeom>
            <a:avLst/>
            <a:gdLst/>
            <a:ahLst/>
            <a:cxnLst/>
            <a:rect l="l" t="t" r="r" b="b"/>
            <a:pathLst>
              <a:path w="917575" h="127635">
                <a:moveTo>
                  <a:pt x="20130" y="88892"/>
                </a:moveTo>
                <a:lnTo>
                  <a:pt x="0" y="103385"/>
                </a:lnTo>
                <a:lnTo>
                  <a:pt x="8374" y="115311"/>
                </a:lnTo>
                <a:lnTo>
                  <a:pt x="18094" y="122708"/>
                </a:lnTo>
                <a:lnTo>
                  <a:pt x="29789" y="126482"/>
                </a:lnTo>
                <a:lnTo>
                  <a:pt x="44092" y="127539"/>
                </a:lnTo>
                <a:lnTo>
                  <a:pt x="50810" y="127539"/>
                </a:lnTo>
                <a:lnTo>
                  <a:pt x="60390" y="125606"/>
                </a:lnTo>
                <a:lnTo>
                  <a:pt x="67109" y="121742"/>
                </a:lnTo>
                <a:lnTo>
                  <a:pt x="77085" y="112956"/>
                </a:lnTo>
                <a:lnTo>
                  <a:pt x="80749" y="106283"/>
                </a:lnTo>
                <a:lnTo>
                  <a:pt x="43134" y="106283"/>
                </a:lnTo>
                <a:lnTo>
                  <a:pt x="35767" y="105061"/>
                </a:lnTo>
                <a:lnTo>
                  <a:pt x="29476" y="101573"/>
                </a:lnTo>
                <a:lnTo>
                  <a:pt x="24263" y="96093"/>
                </a:lnTo>
                <a:lnTo>
                  <a:pt x="20130" y="88892"/>
                </a:lnTo>
                <a:close/>
              </a:path>
              <a:path w="917575" h="127635">
                <a:moveTo>
                  <a:pt x="41218" y="0"/>
                </a:moveTo>
                <a:lnTo>
                  <a:pt x="24564" y="2582"/>
                </a:lnTo>
                <a:lnTo>
                  <a:pt x="12222" y="9784"/>
                </a:lnTo>
                <a:lnTo>
                  <a:pt x="4552" y="20792"/>
                </a:lnTo>
                <a:lnTo>
                  <a:pt x="1915" y="34788"/>
                </a:lnTo>
                <a:lnTo>
                  <a:pt x="4747" y="50065"/>
                </a:lnTo>
                <a:lnTo>
                  <a:pt x="12341" y="60632"/>
                </a:lnTo>
                <a:lnTo>
                  <a:pt x="23351" y="67939"/>
                </a:lnTo>
                <a:lnTo>
                  <a:pt x="36428" y="73434"/>
                </a:lnTo>
                <a:lnTo>
                  <a:pt x="47707" y="78340"/>
                </a:lnTo>
                <a:lnTo>
                  <a:pt x="54760" y="82250"/>
                </a:lnTo>
                <a:lnTo>
                  <a:pt x="58399" y="86341"/>
                </a:lnTo>
                <a:lnTo>
                  <a:pt x="59432" y="91791"/>
                </a:lnTo>
                <a:lnTo>
                  <a:pt x="59432" y="103385"/>
                </a:lnTo>
                <a:lnTo>
                  <a:pt x="48894" y="106283"/>
                </a:lnTo>
                <a:lnTo>
                  <a:pt x="80749" y="106283"/>
                </a:lnTo>
                <a:lnTo>
                  <a:pt x="82208" y="103627"/>
                </a:lnTo>
                <a:lnTo>
                  <a:pt x="84095" y="95384"/>
                </a:lnTo>
                <a:lnTo>
                  <a:pt x="84271" y="91791"/>
                </a:lnTo>
                <a:lnTo>
                  <a:pt x="84365" y="78265"/>
                </a:lnTo>
                <a:lnTo>
                  <a:pt x="79562" y="70535"/>
                </a:lnTo>
                <a:lnTo>
                  <a:pt x="77646" y="67637"/>
                </a:lnTo>
                <a:lnTo>
                  <a:pt x="72857" y="61840"/>
                </a:lnTo>
                <a:lnTo>
                  <a:pt x="64235" y="56043"/>
                </a:lnTo>
                <a:lnTo>
                  <a:pt x="57516" y="54110"/>
                </a:lnTo>
                <a:lnTo>
                  <a:pt x="26836" y="42516"/>
                </a:lnTo>
                <a:lnTo>
                  <a:pt x="26836" y="21256"/>
                </a:lnTo>
                <a:lnTo>
                  <a:pt x="80707" y="21256"/>
                </a:lnTo>
                <a:lnTo>
                  <a:pt x="73713" y="12639"/>
                </a:lnTo>
                <a:lnTo>
                  <a:pt x="64588" y="5679"/>
                </a:lnTo>
                <a:lnTo>
                  <a:pt x="53846" y="1435"/>
                </a:lnTo>
                <a:lnTo>
                  <a:pt x="41218" y="0"/>
                </a:lnTo>
                <a:close/>
              </a:path>
              <a:path w="917575" h="127635">
                <a:moveTo>
                  <a:pt x="80707" y="21256"/>
                </a:moveTo>
                <a:lnTo>
                  <a:pt x="49852" y="21256"/>
                </a:lnTo>
                <a:lnTo>
                  <a:pt x="58474" y="28028"/>
                </a:lnTo>
                <a:lnTo>
                  <a:pt x="61348" y="34788"/>
                </a:lnTo>
                <a:lnTo>
                  <a:pt x="81491" y="22222"/>
                </a:lnTo>
                <a:lnTo>
                  <a:pt x="80707" y="21256"/>
                </a:lnTo>
                <a:close/>
              </a:path>
              <a:path w="917575" h="127635">
                <a:moveTo>
                  <a:pt x="154348" y="25131"/>
                </a:moveTo>
                <a:lnTo>
                  <a:pt x="126541" y="25131"/>
                </a:lnTo>
                <a:lnTo>
                  <a:pt x="126541" y="124641"/>
                </a:lnTo>
                <a:lnTo>
                  <a:pt x="154348" y="124641"/>
                </a:lnTo>
                <a:lnTo>
                  <a:pt x="154348" y="25131"/>
                </a:lnTo>
                <a:close/>
              </a:path>
              <a:path w="917575" h="127635">
                <a:moveTo>
                  <a:pt x="184058" y="2909"/>
                </a:moveTo>
                <a:lnTo>
                  <a:pt x="95861" y="2909"/>
                </a:lnTo>
                <a:lnTo>
                  <a:pt x="95861" y="25131"/>
                </a:lnTo>
                <a:lnTo>
                  <a:pt x="184058" y="25131"/>
                </a:lnTo>
                <a:lnTo>
                  <a:pt x="184058" y="2909"/>
                </a:lnTo>
                <a:close/>
              </a:path>
              <a:path w="917575" h="127635">
                <a:moveTo>
                  <a:pt x="222402" y="2909"/>
                </a:moveTo>
                <a:lnTo>
                  <a:pt x="193651" y="2909"/>
                </a:lnTo>
                <a:lnTo>
                  <a:pt x="231995" y="76332"/>
                </a:lnTo>
                <a:lnTo>
                  <a:pt x="231995" y="124641"/>
                </a:lnTo>
                <a:lnTo>
                  <a:pt x="257873" y="124641"/>
                </a:lnTo>
                <a:lnTo>
                  <a:pt x="257873" y="75366"/>
                </a:lnTo>
                <a:lnTo>
                  <a:pt x="271474" y="48314"/>
                </a:lnTo>
                <a:lnTo>
                  <a:pt x="244461" y="48314"/>
                </a:lnTo>
                <a:lnTo>
                  <a:pt x="243503" y="45415"/>
                </a:lnTo>
                <a:lnTo>
                  <a:pt x="238701" y="34788"/>
                </a:lnTo>
                <a:lnTo>
                  <a:pt x="237743" y="32855"/>
                </a:lnTo>
                <a:lnTo>
                  <a:pt x="222402" y="2909"/>
                </a:lnTo>
                <a:close/>
              </a:path>
              <a:path w="917575" h="127635">
                <a:moveTo>
                  <a:pt x="294302" y="2909"/>
                </a:moveTo>
                <a:lnTo>
                  <a:pt x="266508" y="2909"/>
                </a:lnTo>
                <a:lnTo>
                  <a:pt x="252125" y="32855"/>
                </a:lnTo>
                <a:lnTo>
                  <a:pt x="248293" y="41551"/>
                </a:lnTo>
                <a:lnTo>
                  <a:pt x="247335" y="42516"/>
                </a:lnTo>
                <a:lnTo>
                  <a:pt x="245419" y="48314"/>
                </a:lnTo>
                <a:lnTo>
                  <a:pt x="271474" y="48314"/>
                </a:lnTo>
                <a:lnTo>
                  <a:pt x="294302" y="2909"/>
                </a:lnTo>
                <a:close/>
              </a:path>
              <a:path w="917575" h="127635">
                <a:moveTo>
                  <a:pt x="349915" y="2909"/>
                </a:moveTo>
                <a:lnTo>
                  <a:pt x="311558" y="2909"/>
                </a:lnTo>
                <a:lnTo>
                  <a:pt x="311558" y="124641"/>
                </a:lnTo>
                <a:lnTo>
                  <a:pt x="337449" y="124641"/>
                </a:lnTo>
                <a:lnTo>
                  <a:pt x="337449" y="74400"/>
                </a:lnTo>
                <a:lnTo>
                  <a:pt x="373810" y="74400"/>
                </a:lnTo>
                <a:lnTo>
                  <a:pt x="371961" y="70535"/>
                </a:lnTo>
                <a:lnTo>
                  <a:pt x="382431" y="65131"/>
                </a:lnTo>
                <a:lnTo>
                  <a:pt x="389575" y="57734"/>
                </a:lnTo>
                <a:lnTo>
                  <a:pt x="390754" y="55077"/>
                </a:lnTo>
                <a:lnTo>
                  <a:pt x="337449" y="55077"/>
                </a:lnTo>
                <a:lnTo>
                  <a:pt x="337449" y="21256"/>
                </a:lnTo>
                <a:lnTo>
                  <a:pt x="391381" y="21256"/>
                </a:lnTo>
                <a:lnTo>
                  <a:pt x="390757" y="18395"/>
                </a:lnTo>
                <a:lnTo>
                  <a:pt x="379989" y="7981"/>
                </a:lnTo>
                <a:lnTo>
                  <a:pt x="365447" y="3724"/>
                </a:lnTo>
                <a:lnTo>
                  <a:pt x="349915" y="2909"/>
                </a:lnTo>
                <a:close/>
              </a:path>
              <a:path w="917575" h="127635">
                <a:moveTo>
                  <a:pt x="373810" y="74400"/>
                </a:moveTo>
                <a:lnTo>
                  <a:pt x="346070" y="74400"/>
                </a:lnTo>
                <a:lnTo>
                  <a:pt x="369087" y="124641"/>
                </a:lnTo>
                <a:lnTo>
                  <a:pt x="397839" y="124641"/>
                </a:lnTo>
                <a:lnTo>
                  <a:pt x="373810" y="74400"/>
                </a:lnTo>
                <a:close/>
              </a:path>
              <a:path w="917575" h="127635">
                <a:moveTo>
                  <a:pt x="391381" y="21256"/>
                </a:moveTo>
                <a:lnTo>
                  <a:pt x="355663" y="21256"/>
                </a:lnTo>
                <a:lnTo>
                  <a:pt x="359495" y="23187"/>
                </a:lnTo>
                <a:lnTo>
                  <a:pt x="365243" y="25131"/>
                </a:lnTo>
                <a:lnTo>
                  <a:pt x="367171" y="28994"/>
                </a:lnTo>
                <a:lnTo>
                  <a:pt x="367171" y="51212"/>
                </a:lnTo>
                <a:lnTo>
                  <a:pt x="358537" y="54110"/>
                </a:lnTo>
                <a:lnTo>
                  <a:pt x="354705" y="55077"/>
                </a:lnTo>
                <a:lnTo>
                  <a:pt x="390754" y="55077"/>
                </a:lnTo>
                <a:lnTo>
                  <a:pt x="393663" y="48525"/>
                </a:lnTo>
                <a:lnTo>
                  <a:pt x="394965" y="37686"/>
                </a:lnTo>
                <a:lnTo>
                  <a:pt x="391381" y="21256"/>
                </a:lnTo>
                <a:close/>
              </a:path>
              <a:path w="917575" h="127635">
                <a:moveTo>
                  <a:pt x="501377" y="2909"/>
                </a:moveTo>
                <a:lnTo>
                  <a:pt x="419898" y="2909"/>
                </a:lnTo>
                <a:lnTo>
                  <a:pt x="419898" y="124641"/>
                </a:lnTo>
                <a:lnTo>
                  <a:pt x="505209" y="124641"/>
                </a:lnTo>
                <a:lnTo>
                  <a:pt x="505209" y="101453"/>
                </a:lnTo>
                <a:lnTo>
                  <a:pt x="446734" y="101453"/>
                </a:lnTo>
                <a:lnTo>
                  <a:pt x="446734" y="72467"/>
                </a:lnTo>
                <a:lnTo>
                  <a:pt x="484121" y="72467"/>
                </a:lnTo>
                <a:lnTo>
                  <a:pt x="484121" y="50245"/>
                </a:lnTo>
                <a:lnTo>
                  <a:pt x="446734" y="50245"/>
                </a:lnTo>
                <a:lnTo>
                  <a:pt x="446734" y="25131"/>
                </a:lnTo>
                <a:lnTo>
                  <a:pt x="501377" y="25131"/>
                </a:lnTo>
                <a:lnTo>
                  <a:pt x="501377" y="2909"/>
                </a:lnTo>
                <a:close/>
              </a:path>
              <a:path w="917575" h="127635">
                <a:moveTo>
                  <a:pt x="554104" y="2909"/>
                </a:moveTo>
                <a:lnTo>
                  <a:pt x="527268" y="2909"/>
                </a:lnTo>
                <a:lnTo>
                  <a:pt x="527268" y="124641"/>
                </a:lnTo>
                <a:lnTo>
                  <a:pt x="606831" y="124641"/>
                </a:lnTo>
                <a:lnTo>
                  <a:pt x="606831" y="101453"/>
                </a:lnTo>
                <a:lnTo>
                  <a:pt x="554104" y="101453"/>
                </a:lnTo>
                <a:lnTo>
                  <a:pt x="554104" y="2909"/>
                </a:lnTo>
                <a:close/>
              </a:path>
              <a:path w="917575" h="127635">
                <a:moveTo>
                  <a:pt x="635595" y="88892"/>
                </a:moveTo>
                <a:lnTo>
                  <a:pt x="614494" y="103385"/>
                </a:lnTo>
                <a:lnTo>
                  <a:pt x="623425" y="115311"/>
                </a:lnTo>
                <a:lnTo>
                  <a:pt x="633434" y="122708"/>
                </a:lnTo>
                <a:lnTo>
                  <a:pt x="645238" y="126482"/>
                </a:lnTo>
                <a:lnTo>
                  <a:pt x="659557" y="127539"/>
                </a:lnTo>
                <a:lnTo>
                  <a:pt x="665305" y="127539"/>
                </a:lnTo>
                <a:lnTo>
                  <a:pt x="675856" y="125606"/>
                </a:lnTo>
                <a:lnTo>
                  <a:pt x="682562" y="121742"/>
                </a:lnTo>
                <a:lnTo>
                  <a:pt x="692538" y="112956"/>
                </a:lnTo>
                <a:lnTo>
                  <a:pt x="696202" y="106283"/>
                </a:lnTo>
                <a:lnTo>
                  <a:pt x="658599" y="106283"/>
                </a:lnTo>
                <a:lnTo>
                  <a:pt x="651093" y="105061"/>
                </a:lnTo>
                <a:lnTo>
                  <a:pt x="644578" y="101573"/>
                </a:lnTo>
                <a:lnTo>
                  <a:pt x="639323" y="96093"/>
                </a:lnTo>
                <a:lnTo>
                  <a:pt x="635595" y="88892"/>
                </a:lnTo>
                <a:close/>
              </a:path>
              <a:path w="917575" h="127635">
                <a:moveTo>
                  <a:pt x="656684" y="0"/>
                </a:moveTo>
                <a:lnTo>
                  <a:pt x="640024" y="2582"/>
                </a:lnTo>
                <a:lnTo>
                  <a:pt x="627682" y="9784"/>
                </a:lnTo>
                <a:lnTo>
                  <a:pt x="620016" y="20792"/>
                </a:lnTo>
                <a:lnTo>
                  <a:pt x="617381" y="34788"/>
                </a:lnTo>
                <a:lnTo>
                  <a:pt x="620063" y="50065"/>
                </a:lnTo>
                <a:lnTo>
                  <a:pt x="627328" y="60632"/>
                </a:lnTo>
                <a:lnTo>
                  <a:pt x="638009" y="67939"/>
                </a:lnTo>
                <a:lnTo>
                  <a:pt x="662214" y="78340"/>
                </a:lnTo>
                <a:lnTo>
                  <a:pt x="669268" y="82250"/>
                </a:lnTo>
                <a:lnTo>
                  <a:pt x="672907" y="86341"/>
                </a:lnTo>
                <a:lnTo>
                  <a:pt x="673940" y="91791"/>
                </a:lnTo>
                <a:lnTo>
                  <a:pt x="673940" y="103385"/>
                </a:lnTo>
                <a:lnTo>
                  <a:pt x="664347" y="106283"/>
                </a:lnTo>
                <a:lnTo>
                  <a:pt x="696202" y="106283"/>
                </a:lnTo>
                <a:lnTo>
                  <a:pt x="697661" y="103627"/>
                </a:lnTo>
                <a:lnTo>
                  <a:pt x="699548" y="95384"/>
                </a:lnTo>
                <a:lnTo>
                  <a:pt x="699724" y="91791"/>
                </a:lnTo>
                <a:lnTo>
                  <a:pt x="699818" y="78265"/>
                </a:lnTo>
                <a:lnTo>
                  <a:pt x="694070" y="70535"/>
                </a:lnTo>
                <a:lnTo>
                  <a:pt x="693112" y="67637"/>
                </a:lnTo>
                <a:lnTo>
                  <a:pt x="688322" y="61840"/>
                </a:lnTo>
                <a:lnTo>
                  <a:pt x="679688" y="56043"/>
                </a:lnTo>
                <a:lnTo>
                  <a:pt x="672024" y="54110"/>
                </a:lnTo>
                <a:lnTo>
                  <a:pt x="656684" y="48314"/>
                </a:lnTo>
                <a:lnTo>
                  <a:pt x="649965" y="45415"/>
                </a:lnTo>
                <a:lnTo>
                  <a:pt x="641343" y="42516"/>
                </a:lnTo>
                <a:lnTo>
                  <a:pt x="641343" y="31888"/>
                </a:lnTo>
                <a:lnTo>
                  <a:pt x="642301" y="21256"/>
                </a:lnTo>
                <a:lnTo>
                  <a:pt x="696107" y="21256"/>
                </a:lnTo>
                <a:lnTo>
                  <a:pt x="688634" y="12639"/>
                </a:lnTo>
                <a:lnTo>
                  <a:pt x="679333" y="5679"/>
                </a:lnTo>
                <a:lnTo>
                  <a:pt x="668772" y="1435"/>
                </a:lnTo>
                <a:lnTo>
                  <a:pt x="656684" y="0"/>
                </a:lnTo>
                <a:close/>
              </a:path>
              <a:path w="917575" h="127635">
                <a:moveTo>
                  <a:pt x="696107" y="21256"/>
                </a:moveTo>
                <a:lnTo>
                  <a:pt x="665305" y="21256"/>
                </a:lnTo>
                <a:lnTo>
                  <a:pt x="672982" y="28028"/>
                </a:lnTo>
                <a:lnTo>
                  <a:pt x="676814" y="34788"/>
                </a:lnTo>
                <a:lnTo>
                  <a:pt x="696944" y="22222"/>
                </a:lnTo>
                <a:lnTo>
                  <a:pt x="696107" y="21256"/>
                </a:lnTo>
                <a:close/>
              </a:path>
              <a:path w="917575" h="127635">
                <a:moveTo>
                  <a:pt x="802398" y="2909"/>
                </a:moveTo>
                <a:lnTo>
                  <a:pt x="721877" y="2909"/>
                </a:lnTo>
                <a:lnTo>
                  <a:pt x="721877" y="124641"/>
                </a:lnTo>
                <a:lnTo>
                  <a:pt x="806229" y="124641"/>
                </a:lnTo>
                <a:lnTo>
                  <a:pt x="806229" y="101453"/>
                </a:lnTo>
                <a:lnTo>
                  <a:pt x="747755" y="101453"/>
                </a:lnTo>
                <a:lnTo>
                  <a:pt x="747755" y="72467"/>
                </a:lnTo>
                <a:lnTo>
                  <a:pt x="785141" y="72467"/>
                </a:lnTo>
                <a:lnTo>
                  <a:pt x="785141" y="50245"/>
                </a:lnTo>
                <a:lnTo>
                  <a:pt x="747755" y="50245"/>
                </a:lnTo>
                <a:lnTo>
                  <a:pt x="747755" y="25131"/>
                </a:lnTo>
                <a:lnTo>
                  <a:pt x="802398" y="25131"/>
                </a:lnTo>
                <a:lnTo>
                  <a:pt x="802398" y="2909"/>
                </a:lnTo>
                <a:close/>
              </a:path>
              <a:path w="917575" h="127635">
                <a:moveTo>
                  <a:pt x="855124" y="2909"/>
                </a:moveTo>
                <a:lnTo>
                  <a:pt x="830204" y="2909"/>
                </a:lnTo>
                <a:lnTo>
                  <a:pt x="830204" y="124641"/>
                </a:lnTo>
                <a:lnTo>
                  <a:pt x="854166" y="124641"/>
                </a:lnTo>
                <a:lnTo>
                  <a:pt x="854047" y="61840"/>
                </a:lnTo>
                <a:lnTo>
                  <a:pt x="853208" y="48314"/>
                </a:lnTo>
                <a:lnTo>
                  <a:pt x="853208" y="45415"/>
                </a:lnTo>
                <a:lnTo>
                  <a:pt x="878718" y="45415"/>
                </a:lnTo>
                <a:lnTo>
                  <a:pt x="855124" y="2909"/>
                </a:lnTo>
                <a:close/>
              </a:path>
              <a:path w="917575" h="127635">
                <a:moveTo>
                  <a:pt x="878718" y="45415"/>
                </a:moveTo>
                <a:lnTo>
                  <a:pt x="854166" y="45415"/>
                </a:lnTo>
                <a:lnTo>
                  <a:pt x="860872" y="59908"/>
                </a:lnTo>
                <a:lnTo>
                  <a:pt x="860872" y="60874"/>
                </a:lnTo>
                <a:lnTo>
                  <a:pt x="863759" y="65704"/>
                </a:lnTo>
                <a:lnTo>
                  <a:pt x="895423" y="124641"/>
                </a:lnTo>
                <a:lnTo>
                  <a:pt x="917393" y="124641"/>
                </a:lnTo>
                <a:lnTo>
                  <a:pt x="917393" y="74400"/>
                </a:lnTo>
                <a:lnTo>
                  <a:pt x="893507" y="74400"/>
                </a:lnTo>
                <a:lnTo>
                  <a:pt x="892485" y="73434"/>
                </a:lnTo>
                <a:lnTo>
                  <a:pt x="890569" y="68602"/>
                </a:lnTo>
                <a:lnTo>
                  <a:pt x="890569" y="67637"/>
                </a:lnTo>
                <a:lnTo>
                  <a:pt x="889675" y="65704"/>
                </a:lnTo>
                <a:lnTo>
                  <a:pt x="887759" y="61840"/>
                </a:lnTo>
                <a:lnTo>
                  <a:pt x="886763" y="59908"/>
                </a:lnTo>
                <a:lnTo>
                  <a:pt x="878718" y="45415"/>
                </a:lnTo>
                <a:close/>
              </a:path>
              <a:path w="917575" h="127635">
                <a:moveTo>
                  <a:pt x="917393" y="2909"/>
                </a:moveTo>
                <a:lnTo>
                  <a:pt x="892485" y="2909"/>
                </a:lnTo>
                <a:lnTo>
                  <a:pt x="892485" y="53145"/>
                </a:lnTo>
                <a:lnTo>
                  <a:pt x="893394" y="60874"/>
                </a:lnTo>
                <a:lnTo>
                  <a:pt x="893507" y="74400"/>
                </a:lnTo>
                <a:lnTo>
                  <a:pt x="917393" y="74400"/>
                </a:lnTo>
                <a:lnTo>
                  <a:pt x="917393" y="2909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2607945" y="2251991"/>
            <a:ext cx="3838575" cy="977265"/>
          </a:xfrm>
          <a:prstGeom prst="rect">
            <a:avLst/>
          </a:prstGeom>
        </p:spPr>
        <p:txBody>
          <a:bodyPr wrap="square" lIns="0" tIns="12255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65"/>
              </a:spcBef>
            </a:pP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We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enable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travel</a:t>
            </a:r>
            <a:r>
              <a:rPr dirty="0" sz="24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and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70"/>
              </a:spcBef>
            </a:pP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transport needs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tomorrow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499742" y="1633550"/>
            <a:ext cx="605599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The Swedish </a:t>
            </a:r>
            <a:r>
              <a:rPr dirty="0" spc="-20"/>
              <a:t>Transport</a:t>
            </a:r>
            <a:r>
              <a:rPr dirty="0" spc="-285"/>
              <a:t> </a:t>
            </a:r>
            <a:r>
              <a:rPr dirty="0"/>
              <a:t>Agency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3409083" y="4445609"/>
            <a:ext cx="2286000" cy="2667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 spc="-215">
                <a:latin typeface="Arial"/>
                <a:cs typeface="Arial"/>
              </a:rPr>
              <a:t>@transportstyrelsen</a:t>
            </a:r>
            <a:r>
              <a:rPr dirty="0" sz="1550" spc="-210">
                <a:latin typeface="Arial"/>
                <a:cs typeface="Arial"/>
              </a:rPr>
              <a:t> </a:t>
            </a:r>
            <a:r>
              <a:rPr dirty="0" sz="1550" spc="-260">
                <a:latin typeface="Arial"/>
                <a:cs typeface="Arial"/>
              </a:rPr>
              <a:t>@TS_Nyheter</a:t>
            </a:r>
            <a:endParaRPr sz="155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421783" y="3570737"/>
            <a:ext cx="553475" cy="7875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789830" y="3570737"/>
            <a:ext cx="542646" cy="77388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0952" cy="51434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741919" y="4517135"/>
            <a:ext cx="1097279" cy="3337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969644" marR="5080" indent="-957580">
              <a:lnSpc>
                <a:spcPct val="100000"/>
              </a:lnSpc>
              <a:spcBef>
                <a:spcPts val="105"/>
              </a:spcBef>
            </a:pPr>
            <a:r>
              <a:rPr dirty="0"/>
              <a:t>Regulatory Scoping</a:t>
            </a:r>
            <a:r>
              <a:rPr dirty="0" spc="-125"/>
              <a:t> </a:t>
            </a:r>
            <a:r>
              <a:rPr dirty="0" spc="-5"/>
              <a:t>Exercise  </a:t>
            </a:r>
            <a:r>
              <a:rPr dirty="0"/>
              <a:t>of IMO</a:t>
            </a:r>
            <a:r>
              <a:rPr dirty="0" spc="-55"/>
              <a:t> </a:t>
            </a:r>
            <a:r>
              <a:rPr dirty="0"/>
              <a:t>instruments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325370" y="2776854"/>
            <a:ext cx="4392295" cy="1768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FFFFFF"/>
                </a:solidFill>
                <a:latin typeface="Arial"/>
                <a:cs typeface="Arial"/>
              </a:rPr>
              <a:t>The 4th 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UK Maritime Autonomous</a:t>
            </a:r>
            <a:r>
              <a:rPr dirty="0" sz="1800" spc="-1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Systems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Regulatory</a:t>
            </a:r>
            <a:r>
              <a:rPr dirty="0" sz="18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Conference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600" spc="-5">
                <a:solidFill>
                  <a:srgbClr val="FFFFFF"/>
                </a:solidFill>
                <a:latin typeface="Arial"/>
                <a:cs typeface="Arial"/>
              </a:rPr>
              <a:t>2019-01-17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00">
              <a:latin typeface="Times New Roman"/>
              <a:cs typeface="Times New Roman"/>
            </a:endParaRPr>
          </a:p>
          <a:p>
            <a:pPr algn="ctr" marL="1270">
              <a:lnSpc>
                <a:spcPct val="100000"/>
              </a:lnSpc>
            </a:pPr>
            <a:r>
              <a:rPr dirty="0" sz="1400" spc="-5" b="1">
                <a:solidFill>
                  <a:srgbClr val="FFFFFF"/>
                </a:solidFill>
                <a:latin typeface="Arial"/>
                <a:cs typeface="Arial"/>
              </a:rPr>
              <a:t>Henrik</a:t>
            </a:r>
            <a:r>
              <a:rPr dirty="0" sz="1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00" spc="-20" b="1">
                <a:solidFill>
                  <a:srgbClr val="FFFFFF"/>
                </a:solidFill>
                <a:latin typeface="Arial"/>
                <a:cs typeface="Arial"/>
              </a:rPr>
              <a:t>Tunfors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400" spc="-5">
                <a:solidFill>
                  <a:srgbClr val="FFFFFF"/>
                </a:solidFill>
                <a:latin typeface="Arial"/>
                <a:cs typeface="Arial"/>
              </a:rPr>
              <a:t>Senior</a:t>
            </a:r>
            <a:r>
              <a:rPr dirty="0" sz="14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Arial"/>
                <a:cs typeface="Arial"/>
              </a:rPr>
              <a:t>advisor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6608" y="288163"/>
            <a:ext cx="684022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606264"/>
                </a:solidFill>
              </a:rPr>
              <a:t>International Maritime</a:t>
            </a:r>
            <a:r>
              <a:rPr dirty="0" spc="-145">
                <a:solidFill>
                  <a:srgbClr val="606264"/>
                </a:solidFill>
              </a:rPr>
              <a:t> </a:t>
            </a:r>
            <a:r>
              <a:rPr dirty="0">
                <a:solidFill>
                  <a:srgbClr val="606264"/>
                </a:solidFill>
              </a:rPr>
              <a:t>Organization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6608" y="1022984"/>
            <a:ext cx="6448425" cy="3538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0820" marR="69215" indent="-198120">
              <a:lnSpc>
                <a:spcPct val="110000"/>
              </a:lnSpc>
              <a:spcBef>
                <a:spcPts val="100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1948 Inter-Governmental Maritime Consultative Organization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(IMCO),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changed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IMO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</a:t>
            </a:r>
            <a:r>
              <a:rPr dirty="0" sz="1800" spc="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1982</a:t>
            </a:r>
            <a:endParaRPr sz="1800">
              <a:latin typeface="Arial"/>
              <a:cs typeface="Arial"/>
            </a:endParaRPr>
          </a:p>
          <a:p>
            <a:pPr marL="210820" indent="-198120">
              <a:lnSpc>
                <a:spcPct val="100000"/>
              </a:lnSpc>
              <a:spcBef>
                <a:spcPts val="1420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IMO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Convention entered into force in</a:t>
            </a:r>
            <a:r>
              <a:rPr dirty="0" sz="1800" spc="3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1958</a:t>
            </a:r>
            <a:endParaRPr sz="1800">
              <a:latin typeface="Arial"/>
              <a:cs typeface="Arial"/>
            </a:endParaRPr>
          </a:p>
          <a:p>
            <a:pPr marL="210820" indent="-198120">
              <a:lnSpc>
                <a:spcPct val="100000"/>
              </a:lnSpc>
              <a:spcBef>
                <a:spcPts val="1415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Governance and organization</a:t>
            </a:r>
            <a:r>
              <a:rPr dirty="0" sz="1800" spc="4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structure:</a:t>
            </a:r>
            <a:endParaRPr sz="18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1420"/>
              </a:spcBef>
              <a:buClr>
                <a:srgbClr val="00A0DE"/>
              </a:buClr>
              <a:buSzPct val="85714"/>
              <a:buChar char="•"/>
              <a:tabLst>
                <a:tab pos="667385" algn="l"/>
                <a:tab pos="668020" algn="l"/>
              </a:tabLst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Assembly</a:t>
            </a:r>
            <a:endParaRPr sz="14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770"/>
              </a:spcBef>
              <a:buClr>
                <a:srgbClr val="00A0DE"/>
              </a:buClr>
              <a:buSzPct val="82142"/>
              <a:buChar char="•"/>
              <a:tabLst>
                <a:tab pos="667385" algn="l"/>
                <a:tab pos="668020" algn="l"/>
              </a:tabLst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Council</a:t>
            </a:r>
            <a:endParaRPr sz="14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765"/>
              </a:spcBef>
              <a:buClr>
                <a:srgbClr val="00A0DE"/>
              </a:buClr>
              <a:buSzPct val="82142"/>
              <a:buChar char="•"/>
              <a:tabLst>
                <a:tab pos="667385" algn="l"/>
                <a:tab pos="668020" algn="l"/>
              </a:tabLst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Main Committees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(</a:t>
            </a:r>
            <a:r>
              <a:rPr dirty="0" sz="1400" b="1">
                <a:solidFill>
                  <a:srgbClr val="006FC0"/>
                </a:solidFill>
                <a:latin typeface="Arial"/>
                <a:cs typeface="Arial"/>
              </a:rPr>
              <a:t>MSC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,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MEPC,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LEG,</a:t>
            </a:r>
            <a:r>
              <a:rPr dirty="0" sz="1400" spc="-9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 spc="-20">
                <a:solidFill>
                  <a:srgbClr val="606264"/>
                </a:solidFill>
                <a:latin typeface="Arial"/>
                <a:cs typeface="Arial"/>
              </a:rPr>
              <a:t>FAL)</a:t>
            </a:r>
            <a:endParaRPr sz="14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770"/>
              </a:spcBef>
              <a:buClr>
                <a:srgbClr val="00A0DE"/>
              </a:buClr>
              <a:buSzPct val="82142"/>
              <a:buChar char="•"/>
              <a:tabLst>
                <a:tab pos="667385" algn="l"/>
                <a:tab pos="668020" algn="l"/>
              </a:tabLst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Sub-Committees</a:t>
            </a:r>
            <a:endParaRPr sz="1400">
              <a:latin typeface="Arial"/>
              <a:cs typeface="Arial"/>
            </a:endParaRPr>
          </a:p>
          <a:p>
            <a:pPr marL="210820" marR="5080" indent="-198120">
              <a:lnSpc>
                <a:spcPct val="110000"/>
              </a:lnSpc>
              <a:spcBef>
                <a:spcPts val="550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Member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States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 International Organizations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(IGOs,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NGOs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etc.)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6608" y="288163"/>
            <a:ext cx="684022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606264"/>
                </a:solidFill>
              </a:rPr>
              <a:t>International Maritime</a:t>
            </a:r>
            <a:r>
              <a:rPr dirty="0" spc="-145">
                <a:solidFill>
                  <a:srgbClr val="606264"/>
                </a:solidFill>
              </a:rPr>
              <a:t> </a:t>
            </a:r>
            <a:r>
              <a:rPr dirty="0">
                <a:solidFill>
                  <a:srgbClr val="606264"/>
                </a:solidFill>
              </a:rPr>
              <a:t>Organization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t>11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546608" y="1022984"/>
            <a:ext cx="6448425" cy="3538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0820" marR="69215" indent="-198120">
              <a:lnSpc>
                <a:spcPct val="110000"/>
              </a:lnSpc>
              <a:spcBef>
                <a:spcPts val="100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1948 Inter-Governmental Maritime Consultative Organization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(IMCO),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changed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IMO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</a:t>
            </a:r>
            <a:r>
              <a:rPr dirty="0" sz="1800" spc="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1982</a:t>
            </a:r>
            <a:endParaRPr sz="1800">
              <a:latin typeface="Arial"/>
              <a:cs typeface="Arial"/>
            </a:endParaRPr>
          </a:p>
          <a:p>
            <a:pPr marL="210820" indent="-198120">
              <a:lnSpc>
                <a:spcPct val="100000"/>
              </a:lnSpc>
              <a:spcBef>
                <a:spcPts val="1420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IMO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Convention entered into force in</a:t>
            </a:r>
            <a:r>
              <a:rPr dirty="0" sz="1800" spc="3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1958</a:t>
            </a:r>
            <a:endParaRPr sz="1800">
              <a:latin typeface="Arial"/>
              <a:cs typeface="Arial"/>
            </a:endParaRPr>
          </a:p>
          <a:p>
            <a:pPr marL="210820" indent="-198120">
              <a:lnSpc>
                <a:spcPct val="100000"/>
              </a:lnSpc>
              <a:spcBef>
                <a:spcPts val="1415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Governance and organization</a:t>
            </a:r>
            <a:r>
              <a:rPr dirty="0" sz="1800" spc="4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structure:</a:t>
            </a:r>
            <a:endParaRPr sz="18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1420"/>
              </a:spcBef>
              <a:buClr>
                <a:srgbClr val="00A0DE"/>
              </a:buClr>
              <a:buSzPct val="85714"/>
              <a:buChar char="•"/>
              <a:tabLst>
                <a:tab pos="667385" algn="l"/>
                <a:tab pos="668020" algn="l"/>
              </a:tabLst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Assembly</a:t>
            </a:r>
            <a:endParaRPr sz="14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770"/>
              </a:spcBef>
              <a:buClr>
                <a:srgbClr val="00A0DE"/>
              </a:buClr>
              <a:buSzPct val="82142"/>
              <a:buChar char="•"/>
              <a:tabLst>
                <a:tab pos="667385" algn="l"/>
                <a:tab pos="668020" algn="l"/>
              </a:tabLst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Council</a:t>
            </a:r>
            <a:endParaRPr sz="14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765"/>
              </a:spcBef>
              <a:buClr>
                <a:srgbClr val="00A0DE"/>
              </a:buClr>
              <a:buSzPct val="82142"/>
              <a:buChar char="•"/>
              <a:tabLst>
                <a:tab pos="667385" algn="l"/>
                <a:tab pos="668020" algn="l"/>
              </a:tabLst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Main Committees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(</a:t>
            </a:r>
            <a:r>
              <a:rPr dirty="0" sz="1400" b="1">
                <a:solidFill>
                  <a:srgbClr val="006FC0"/>
                </a:solidFill>
                <a:latin typeface="Arial"/>
                <a:cs typeface="Arial"/>
              </a:rPr>
              <a:t>MSC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,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MEPC,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LEG,</a:t>
            </a:r>
            <a:r>
              <a:rPr dirty="0" sz="1400" spc="-9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 spc="-20">
                <a:solidFill>
                  <a:srgbClr val="606264"/>
                </a:solidFill>
                <a:latin typeface="Arial"/>
                <a:cs typeface="Arial"/>
              </a:rPr>
              <a:t>FAL)</a:t>
            </a:r>
            <a:endParaRPr sz="14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770"/>
              </a:spcBef>
              <a:buClr>
                <a:srgbClr val="00A0DE"/>
              </a:buClr>
              <a:buSzPct val="82142"/>
              <a:buChar char="•"/>
              <a:tabLst>
                <a:tab pos="667385" algn="l"/>
                <a:tab pos="668020" algn="l"/>
              </a:tabLst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Sub-Committees</a:t>
            </a:r>
            <a:endParaRPr sz="1400">
              <a:latin typeface="Arial"/>
              <a:cs typeface="Arial"/>
            </a:endParaRPr>
          </a:p>
          <a:p>
            <a:pPr marL="210820" marR="5080" indent="-198120">
              <a:lnSpc>
                <a:spcPct val="110000"/>
              </a:lnSpc>
              <a:spcBef>
                <a:spcPts val="550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Member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States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 International Organizations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(IGOs,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NGOs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etc.)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5376" y="291211"/>
            <a:ext cx="267462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solidFill>
                  <a:srgbClr val="606264"/>
                </a:solidFill>
                <a:latin typeface="Arial"/>
                <a:cs typeface="Arial"/>
              </a:rPr>
              <a:t>Looking</a:t>
            </a:r>
            <a:r>
              <a:rPr dirty="0" sz="2800" spc="-35" b="1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800" spc="-5" b="1">
                <a:solidFill>
                  <a:srgbClr val="606264"/>
                </a:solidFill>
                <a:latin typeface="Arial"/>
                <a:cs typeface="Arial"/>
              </a:rPr>
              <a:t>back…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19200" y="1409700"/>
            <a:ext cx="5585459" cy="31592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77672" y="891285"/>
            <a:ext cx="26269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MSC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VIII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(March</a:t>
            </a:r>
            <a:r>
              <a:rPr dirty="0" sz="1800" spc="-35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006FC0"/>
                </a:solidFill>
                <a:latin typeface="Arial"/>
                <a:cs typeface="Arial"/>
              </a:rPr>
              <a:t>1964)…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3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916935"/>
            <a:ext cx="9144000" cy="22265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93547" y="159842"/>
            <a:ext cx="639445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solidFill>
                  <a:srgbClr val="606264"/>
                </a:solidFill>
              </a:rPr>
              <a:t>Autonomous </a:t>
            </a:r>
            <a:r>
              <a:rPr dirty="0" sz="2400">
                <a:solidFill>
                  <a:srgbClr val="606264"/>
                </a:solidFill>
              </a:rPr>
              <a:t>ships</a:t>
            </a:r>
            <a:endParaRPr sz="2400"/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400" spc="-15">
                <a:solidFill>
                  <a:srgbClr val="606264"/>
                </a:solidFill>
              </a:rPr>
              <a:t>IMO’s </a:t>
            </a:r>
            <a:r>
              <a:rPr dirty="0" sz="2400" spc="-5">
                <a:solidFill>
                  <a:srgbClr val="606264"/>
                </a:solidFill>
              </a:rPr>
              <a:t>regulatory scoping exercise </a:t>
            </a:r>
            <a:r>
              <a:rPr dirty="0" sz="2400">
                <a:solidFill>
                  <a:srgbClr val="606264"/>
                </a:solidFill>
              </a:rPr>
              <a:t>on</a:t>
            </a:r>
            <a:r>
              <a:rPr dirty="0" sz="2400" spc="-105">
                <a:solidFill>
                  <a:srgbClr val="606264"/>
                </a:solidFill>
              </a:rPr>
              <a:t> </a:t>
            </a:r>
            <a:r>
              <a:rPr dirty="0" sz="2400">
                <a:solidFill>
                  <a:srgbClr val="606264"/>
                </a:solidFill>
              </a:rPr>
              <a:t>MASS</a:t>
            </a:r>
            <a:endParaRPr sz="24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4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7224" y="1208989"/>
            <a:ext cx="6754495" cy="12458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The ninety-eighth session of the Maritime </a:t>
            </a:r>
            <a:r>
              <a:rPr dirty="0" sz="2000" spc="-5">
                <a:solidFill>
                  <a:srgbClr val="606264"/>
                </a:solidFill>
                <a:latin typeface="Arial"/>
                <a:cs typeface="Arial"/>
              </a:rPr>
              <a:t>Safety</a:t>
            </a:r>
            <a:r>
              <a:rPr dirty="0" sz="2000" spc="-14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Committee  (MSC 98), agreed to work on a 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"Regulatory scoping  exercise for the use of Maritime Autonomous Surface  Ships (</a:t>
            </a:r>
            <a:r>
              <a:rPr dirty="0" sz="2000" b="1">
                <a:solidFill>
                  <a:srgbClr val="006FC0"/>
                </a:solidFill>
                <a:latin typeface="Arial"/>
                <a:cs typeface="Arial"/>
              </a:rPr>
              <a:t>MASS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)"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, with a target completion year of</a:t>
            </a:r>
            <a:r>
              <a:rPr dirty="0" sz="2000" spc="-15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2020.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273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>
                <a:solidFill>
                  <a:srgbClr val="606264"/>
                </a:solidFill>
              </a:rPr>
              <a:t>regulatory scoping exercise on</a:t>
            </a:r>
            <a:r>
              <a:rPr dirty="0" sz="2000" spc="-125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0875" y="1063244"/>
            <a:ext cx="7282815" cy="3135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Why?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00">
              <a:latin typeface="Times New Roman"/>
              <a:cs typeface="Times New Roman"/>
            </a:endParaRPr>
          </a:p>
          <a:p>
            <a:pPr marL="361315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Organization should be proactive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and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take a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leading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role on</a:t>
            </a:r>
            <a:r>
              <a:rPr dirty="0" sz="1800" spc="9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this</a:t>
            </a:r>
            <a:endParaRPr sz="1800">
              <a:latin typeface="Arial"/>
              <a:cs typeface="Arial"/>
            </a:endParaRPr>
          </a:p>
          <a:p>
            <a:pPr marL="361315">
              <a:lnSpc>
                <a:spcPct val="100000"/>
              </a:lnSpc>
              <a:spcBef>
                <a:spcPts val="219"/>
              </a:spcBef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issue</a:t>
            </a:r>
            <a:endParaRPr sz="1800">
              <a:latin typeface="Arial"/>
              <a:cs typeface="Arial"/>
            </a:endParaRPr>
          </a:p>
          <a:p>
            <a:pPr marL="361315" indent="-198120">
              <a:lnSpc>
                <a:spcPct val="100000"/>
              </a:lnSpc>
              <a:spcBef>
                <a:spcPts val="1245"/>
              </a:spcBef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 spc="-95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review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IMO’s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international regulatory framework</a:t>
            </a:r>
            <a:r>
              <a:rPr dirty="0" sz="1800" spc="18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</a:t>
            </a:r>
            <a:endParaRPr sz="1800">
              <a:latin typeface="Arial"/>
              <a:cs typeface="Arial"/>
            </a:endParaRPr>
          </a:p>
          <a:p>
            <a:pPr marL="361315" marR="1899285" indent="-198120">
              <a:lnSpc>
                <a:spcPct val="110000"/>
              </a:lnSpc>
              <a:spcBef>
                <a:spcPts val="1035"/>
              </a:spcBef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Determine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which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provisions </a:t>
            </a:r>
            <a:r>
              <a:rPr dirty="0" sz="1800" spc="-10">
                <a:solidFill>
                  <a:srgbClr val="006FC0"/>
                </a:solidFill>
                <a:latin typeface="Arial"/>
                <a:cs typeface="Arial"/>
              </a:rPr>
              <a:t>apply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or not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 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 may preclude or not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operations  (as currently</a:t>
            </a:r>
            <a:r>
              <a:rPr dirty="0" sz="1800" spc="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drafted)</a:t>
            </a:r>
            <a:endParaRPr sz="1800">
              <a:latin typeface="Arial"/>
              <a:cs typeface="Arial"/>
            </a:endParaRPr>
          </a:p>
          <a:p>
            <a:pPr marL="361315" indent="-198120">
              <a:lnSpc>
                <a:spcPct val="100000"/>
              </a:lnSpc>
              <a:spcBef>
                <a:spcPts val="1245"/>
              </a:spcBef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Identify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gaps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or issues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and </a:t>
            </a:r>
            <a:r>
              <a:rPr dirty="0" sz="1800" spc="-10">
                <a:solidFill>
                  <a:srgbClr val="006FC0"/>
                </a:solidFill>
                <a:latin typeface="Arial"/>
                <a:cs typeface="Arial"/>
              </a:rPr>
              <a:t>analyse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best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way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</a:t>
            </a:r>
            <a:r>
              <a:rPr dirty="0" sz="1800" spc="12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address.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0265" y="1093723"/>
            <a:ext cx="7189470" cy="309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MSC </a:t>
            </a:r>
            <a:r>
              <a:rPr dirty="0" sz="1800" spc="-10" b="1">
                <a:solidFill>
                  <a:srgbClr val="006FC0"/>
                </a:solidFill>
                <a:latin typeface="Arial"/>
                <a:cs typeface="Arial"/>
              </a:rPr>
              <a:t>98–100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(June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2017–December</a:t>
            </a:r>
            <a:r>
              <a:rPr dirty="0" sz="1800" spc="6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2018)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 marL="266700" marR="337820" indent="-254000">
              <a:lnSpc>
                <a:spcPct val="110000"/>
              </a:lnSpc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need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take into consideration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human element and legal  aspects</a:t>
            </a:r>
            <a:endParaRPr sz="1800">
              <a:latin typeface="Arial"/>
              <a:cs typeface="Arial"/>
            </a:endParaRPr>
          </a:p>
          <a:p>
            <a:pPr marL="266700" indent="-254000">
              <a:lnSpc>
                <a:spcPct val="100000"/>
              </a:lnSpc>
              <a:spcBef>
                <a:spcPts val="820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Not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a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“drafting</a:t>
            </a:r>
            <a:r>
              <a:rPr dirty="0" sz="1800" spc="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exercise”</a:t>
            </a:r>
            <a:endParaRPr sz="1800">
              <a:latin typeface="Arial"/>
              <a:cs typeface="Arial"/>
            </a:endParaRPr>
          </a:p>
          <a:p>
            <a:pPr marL="266700" indent="-254000">
              <a:lnSpc>
                <a:spcPct val="100000"/>
              </a:lnSpc>
              <a:spcBef>
                <a:spcPts val="815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work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should be user-driven and not technology</a:t>
            </a:r>
            <a:r>
              <a:rPr dirty="0" sz="1800" spc="14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driven</a:t>
            </a:r>
            <a:endParaRPr sz="1800">
              <a:latin typeface="Arial"/>
              <a:cs typeface="Arial"/>
            </a:endParaRPr>
          </a:p>
          <a:p>
            <a:pPr marL="266700" marR="92710" indent="-254000">
              <a:lnSpc>
                <a:spcPct val="110000"/>
              </a:lnSpc>
              <a:spcBef>
                <a:spcPts val="600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LEG 105 (April 2018)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RSE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with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 target completion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year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2023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for 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LEG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instruments.</a:t>
            </a:r>
            <a:endParaRPr sz="1800">
              <a:latin typeface="Arial"/>
              <a:cs typeface="Arial"/>
            </a:endParaRPr>
          </a:p>
          <a:p>
            <a:pPr marL="266700" indent="-254000">
              <a:lnSpc>
                <a:spcPct val="100000"/>
              </a:lnSpc>
              <a:spcBef>
                <a:spcPts val="819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MSC 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take a coordinating</a:t>
            </a:r>
            <a:r>
              <a:rPr dirty="0" sz="1800" spc="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role.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7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93419" y="2766441"/>
            <a:ext cx="6842759" cy="6292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74900" marR="5080" indent="-2362835">
              <a:lnSpc>
                <a:spcPct val="110000"/>
              </a:lnSpc>
              <a:spcBef>
                <a:spcPts val="100"/>
              </a:spcBef>
            </a:pPr>
            <a:r>
              <a:rPr dirty="0" sz="1800" b="1">
                <a:solidFill>
                  <a:srgbClr val="606264"/>
                </a:solidFill>
                <a:latin typeface="Arial"/>
                <a:cs typeface="Arial"/>
              </a:rPr>
              <a:t>“a </a:t>
            </a:r>
            <a:r>
              <a:rPr dirty="0" sz="1800" spc="-5" b="1">
                <a:solidFill>
                  <a:srgbClr val="606264"/>
                </a:solidFill>
                <a:latin typeface="Arial"/>
                <a:cs typeface="Arial"/>
              </a:rPr>
              <a:t>ship </a:t>
            </a:r>
            <a:r>
              <a:rPr dirty="0" sz="1800" b="1">
                <a:solidFill>
                  <a:srgbClr val="606264"/>
                </a:solidFill>
                <a:latin typeface="Arial"/>
                <a:cs typeface="Arial"/>
              </a:rPr>
              <a:t>which, to a </a:t>
            </a:r>
            <a:r>
              <a:rPr dirty="0" sz="1800" spc="-15" b="1">
                <a:solidFill>
                  <a:srgbClr val="606264"/>
                </a:solidFill>
                <a:latin typeface="Arial"/>
                <a:cs typeface="Arial"/>
              </a:rPr>
              <a:t>varying </a:t>
            </a:r>
            <a:r>
              <a:rPr dirty="0" sz="1800" spc="-5" b="1">
                <a:solidFill>
                  <a:srgbClr val="606264"/>
                </a:solidFill>
                <a:latin typeface="Arial"/>
                <a:cs typeface="Arial"/>
              </a:rPr>
              <a:t>degree, can operate independent </a:t>
            </a:r>
            <a:r>
              <a:rPr dirty="0" sz="1800" b="1">
                <a:solidFill>
                  <a:srgbClr val="606264"/>
                </a:solidFill>
                <a:latin typeface="Arial"/>
                <a:cs typeface="Arial"/>
              </a:rPr>
              <a:t>of 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human</a:t>
            </a:r>
            <a:r>
              <a:rPr dirty="0" sz="1800" spc="-1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606264"/>
                </a:solidFill>
                <a:latin typeface="Arial"/>
                <a:cs typeface="Arial"/>
              </a:rPr>
              <a:t>interaction”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0875" y="1093723"/>
            <a:ext cx="7452995" cy="9817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</a:t>
            </a:r>
            <a:r>
              <a:rPr dirty="0" sz="1800" spc="-4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definition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750">
              <a:latin typeface="Times New Roman"/>
              <a:cs typeface="Times New Roman"/>
            </a:endParaRPr>
          </a:p>
          <a:p>
            <a:pPr marL="163195">
              <a:lnSpc>
                <a:spcPct val="100000"/>
              </a:lnSpc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For 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purpose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the regulatory scoping exercise,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is defined</a:t>
            </a:r>
            <a:r>
              <a:rPr dirty="0" sz="1800" spc="6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as: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8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0875" y="1134821"/>
            <a:ext cx="6465570" cy="2700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degrees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of</a:t>
            </a:r>
            <a:r>
              <a:rPr dirty="0" sz="1800" spc="-35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autonomy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506095" indent="-342900">
              <a:lnSpc>
                <a:spcPct val="100000"/>
              </a:lnSpc>
              <a:spcBef>
                <a:spcPts val="1230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Ship with automated processes and decision</a:t>
            </a:r>
            <a:r>
              <a:rPr dirty="0" sz="2000" spc="-12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support</a:t>
            </a:r>
            <a:endParaRPr sz="2000">
              <a:latin typeface="Arial"/>
              <a:cs typeface="Arial"/>
            </a:endParaRPr>
          </a:p>
          <a:p>
            <a:pPr marL="506095" indent="-342900">
              <a:lnSpc>
                <a:spcPct val="100000"/>
              </a:lnSpc>
              <a:spcBef>
                <a:spcPts val="1920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Remotely controlled ship with seafarers on</a:t>
            </a:r>
            <a:r>
              <a:rPr dirty="0" sz="2000" spc="-1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board</a:t>
            </a:r>
            <a:endParaRPr sz="2000">
              <a:latin typeface="Arial"/>
              <a:cs typeface="Arial"/>
            </a:endParaRPr>
          </a:p>
          <a:p>
            <a:pPr marL="506095" indent="-342900">
              <a:lnSpc>
                <a:spcPct val="100000"/>
              </a:lnSpc>
              <a:spcBef>
                <a:spcPts val="1925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Remotely controlled ship without seafarers on</a:t>
            </a:r>
            <a:r>
              <a:rPr dirty="0" sz="2000" spc="-1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board</a:t>
            </a:r>
            <a:endParaRPr sz="2000">
              <a:latin typeface="Arial"/>
              <a:cs typeface="Arial"/>
            </a:endParaRPr>
          </a:p>
          <a:p>
            <a:pPr marL="506095" indent="-342900">
              <a:lnSpc>
                <a:spcPct val="100000"/>
              </a:lnSpc>
              <a:spcBef>
                <a:spcPts val="1920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Fully autonomous</a:t>
            </a:r>
            <a:r>
              <a:rPr dirty="0" sz="2000" spc="-5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ship.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3948" y="292734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9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244" y="1089786"/>
            <a:ext cx="8018780" cy="3089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 methodology – the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2</a:t>
            </a:r>
            <a:r>
              <a:rPr dirty="0" sz="1800" spc="-6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steps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900">
              <a:latin typeface="Times New Roman"/>
              <a:cs typeface="Times New Roman"/>
            </a:endParaRPr>
          </a:p>
          <a:p>
            <a:pPr marL="260350" marR="676910" indent="-198120">
              <a:lnSpc>
                <a:spcPct val="110000"/>
              </a:lnSpc>
              <a:spcBef>
                <a:spcPts val="5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First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identify provisions in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IMO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instruments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which,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as currently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drafted:</a:t>
            </a:r>
            <a:endParaRPr sz="1800">
              <a:latin typeface="Arial"/>
              <a:cs typeface="Arial"/>
            </a:endParaRPr>
          </a:p>
          <a:p>
            <a:pPr marL="260350" indent="-198120">
              <a:lnSpc>
                <a:spcPct val="100000"/>
              </a:lnSpc>
              <a:spcBef>
                <a:spcPts val="1245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First step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“regulation by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regulation”</a:t>
            </a:r>
            <a:endParaRPr sz="1800">
              <a:latin typeface="Arial"/>
              <a:cs typeface="Arial"/>
            </a:endParaRPr>
          </a:p>
          <a:p>
            <a:pPr marL="260350" marR="5080" indent="-198120">
              <a:lnSpc>
                <a:spcPct val="110000"/>
              </a:lnSpc>
              <a:spcBef>
                <a:spcPts val="1035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Second </a:t>
            </a: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analyse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 determine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most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appropriate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way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addressing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operations, taking into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account,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inter alia, human element,  technology and operational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factors</a:t>
            </a:r>
            <a:r>
              <a:rPr dirty="0" sz="1800" spc="4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25">
                <a:solidFill>
                  <a:srgbClr val="606264"/>
                </a:solidFill>
                <a:latin typeface="Arial"/>
                <a:cs typeface="Arial"/>
              </a:rPr>
              <a:t>by:</a:t>
            </a:r>
            <a:endParaRPr sz="1800">
              <a:latin typeface="Arial"/>
              <a:cs typeface="Arial"/>
            </a:endParaRPr>
          </a:p>
          <a:p>
            <a:pPr marL="260350" indent="-198120">
              <a:lnSpc>
                <a:spcPct val="100000"/>
              </a:lnSpc>
              <a:spcBef>
                <a:spcPts val="1250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Second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step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“high</a:t>
            </a:r>
            <a:r>
              <a:rPr dirty="0" sz="1800" spc="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level”.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21143" y="1541845"/>
            <a:ext cx="7699377" cy="2887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92379" y="201549"/>
            <a:ext cx="5331460" cy="6356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Autonomous</a:t>
            </a:r>
            <a:r>
              <a:rPr dirty="0" sz="2000" spc="-20" b="1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ships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000" spc="-20" b="1">
                <a:solidFill>
                  <a:srgbClr val="606264"/>
                </a:solidFill>
                <a:latin typeface="Arial"/>
                <a:cs typeface="Arial"/>
              </a:rPr>
              <a:t>IMO’s </a:t>
            </a:r>
            <a:r>
              <a:rPr dirty="0" sz="2000" spc="-5" b="1">
                <a:solidFill>
                  <a:srgbClr val="606264"/>
                </a:solidFill>
                <a:latin typeface="Arial"/>
                <a:cs typeface="Arial"/>
              </a:rPr>
              <a:t>regulatory scoping exercise 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on</a:t>
            </a:r>
            <a:r>
              <a:rPr dirty="0" sz="2000" spc="-80" b="1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 spc="-5" b="1">
                <a:solidFill>
                  <a:srgbClr val="606264"/>
                </a:solidFill>
                <a:latin typeface="Arial"/>
                <a:cs typeface="Arial"/>
              </a:rPr>
              <a:t>MASS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10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06704" y="986790"/>
            <a:ext cx="38608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 documentation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step</a:t>
            </a:r>
            <a:r>
              <a:rPr dirty="0" sz="1800" spc="-114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4"/>
            <a:ext cx="429006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606264"/>
                </a:solidFill>
              </a:rPr>
              <a:t>Instruments to be</a:t>
            </a:r>
            <a:r>
              <a:rPr dirty="0" sz="2400" spc="-90">
                <a:solidFill>
                  <a:srgbClr val="606264"/>
                </a:solidFill>
              </a:rPr>
              <a:t> </a:t>
            </a:r>
            <a:r>
              <a:rPr dirty="0" sz="2400" spc="-5">
                <a:solidFill>
                  <a:srgbClr val="606264"/>
                </a:solidFill>
              </a:rPr>
              <a:t>considered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70687" y="836777"/>
            <a:ext cx="1605280" cy="3909695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COLREGs</a:t>
            </a:r>
            <a:r>
              <a:rPr dirty="0" sz="1400" spc="-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1972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CSC</a:t>
            </a:r>
            <a:r>
              <a:rPr dirty="0" sz="1400" spc="-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1972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LL</a:t>
            </a:r>
            <a:r>
              <a:rPr dirty="0" sz="1400" spc="-7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1966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LL PROT</a:t>
            </a:r>
            <a:r>
              <a:rPr dirty="0" sz="1400" spc="-1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1988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SAR</a:t>
            </a:r>
            <a:r>
              <a:rPr dirty="0" sz="1400" spc="-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SOLAS</a:t>
            </a:r>
            <a:r>
              <a:rPr dirty="0" sz="1400" spc="-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1974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SOLAS AGR</a:t>
            </a:r>
            <a:r>
              <a:rPr dirty="0" sz="1400" spc="-1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1996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SOLAS PROT</a:t>
            </a:r>
            <a:r>
              <a:rPr dirty="0" sz="1400" spc="-114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STCW</a:t>
            </a:r>
            <a:r>
              <a:rPr dirty="0" sz="1400" spc="-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1978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STCW-F</a:t>
            </a:r>
            <a:r>
              <a:rPr dirty="0" sz="1400" spc="-5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1995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STP</a:t>
            </a:r>
            <a:r>
              <a:rPr dirty="0" sz="1400" spc="-3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1971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25">
                <a:solidFill>
                  <a:srgbClr val="606264"/>
                </a:solidFill>
                <a:latin typeface="Arial"/>
                <a:cs typeface="Arial"/>
              </a:rPr>
              <a:t>SPACE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STP</a:t>
            </a:r>
            <a:r>
              <a:rPr dirty="0" sz="14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1973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TONNAGE</a:t>
            </a:r>
            <a:r>
              <a:rPr dirty="0" sz="1400" spc="-2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1969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006FC0"/>
                </a:solidFill>
                <a:latin typeface="Arial"/>
                <a:cs typeface="Arial"/>
              </a:rPr>
              <a:t>…and</a:t>
            </a:r>
            <a:r>
              <a:rPr dirty="0" sz="1400" spc="-3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006FC0"/>
                </a:solidFill>
                <a:latin typeface="Arial"/>
                <a:cs typeface="Arial"/>
              </a:rPr>
              <a:t>Codes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32050" y="785876"/>
            <a:ext cx="1322705" cy="19469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61594">
              <a:lnSpc>
                <a:spcPct val="100000"/>
              </a:lnSpc>
              <a:spcBef>
                <a:spcPts val="105"/>
              </a:spcBef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MARPOL</a:t>
            </a:r>
            <a:r>
              <a:rPr dirty="0" sz="1400" spc="-114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73/78  </a:t>
            </a:r>
            <a:r>
              <a:rPr dirty="0" sz="1400" spc="-25">
                <a:solidFill>
                  <a:srgbClr val="FF0000"/>
                </a:solidFill>
                <a:latin typeface="Arial"/>
                <a:cs typeface="Arial"/>
              </a:rPr>
              <a:t>FAL</a:t>
            </a:r>
            <a:r>
              <a:rPr dirty="0" sz="1400" spc="-8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1972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SUA</a:t>
            </a:r>
            <a:r>
              <a:rPr dirty="0" sz="1400" spc="-9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2005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30">
                <a:solidFill>
                  <a:srgbClr val="FF0000"/>
                </a:solidFill>
                <a:latin typeface="Arial"/>
                <a:cs typeface="Arial"/>
              </a:rPr>
              <a:t>SALVAGE </a:t>
            </a: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1989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OPRC</a:t>
            </a:r>
            <a:r>
              <a:rPr dirty="0" sz="1400" spc="-2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1990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CLC</a:t>
            </a:r>
            <a:r>
              <a:rPr dirty="0" sz="1400" spc="-1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1969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NUCLEAR</a:t>
            </a:r>
            <a:r>
              <a:rPr dirty="0" sz="1400" spc="-4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1971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HNS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1996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5">
                <a:solidFill>
                  <a:srgbClr val="FF0000"/>
                </a:solidFill>
                <a:latin typeface="Arial"/>
                <a:cs typeface="Arial"/>
              </a:rPr>
              <a:t>…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342631" y="260604"/>
            <a:ext cx="1357883" cy="19354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659880" y="1490471"/>
            <a:ext cx="1165860" cy="16642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7673340" y="2382011"/>
            <a:ext cx="1181100" cy="168402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7021068" y="3223260"/>
            <a:ext cx="1167383" cy="16581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632703" y="551687"/>
            <a:ext cx="1162811" cy="16596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371088" y="2840735"/>
            <a:ext cx="1330452" cy="188518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392167" y="929639"/>
            <a:ext cx="1143000" cy="163220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754623" y="3406138"/>
            <a:ext cx="1162812" cy="165811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799076" y="1735835"/>
            <a:ext cx="1327403" cy="188671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11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3410" y="330530"/>
            <a:ext cx="5331460" cy="6362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Autonomous/Smart</a:t>
            </a:r>
            <a:r>
              <a:rPr dirty="0" sz="2000" spc="-3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3222" y="1179957"/>
            <a:ext cx="5546725" cy="2560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Timeline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for the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regulatory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scoping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exercise</a:t>
            </a:r>
            <a:r>
              <a:rPr dirty="0" sz="1800" spc="-35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(MSC)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spcBef>
                <a:spcPts val="1305"/>
              </a:spcBef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First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January-April-September</a:t>
            </a:r>
            <a:r>
              <a:rPr dirty="0" sz="1800" spc="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2019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A0DE"/>
              </a:buClr>
              <a:buFont typeface="Arial"/>
              <a:buChar char="•"/>
            </a:pPr>
            <a:endParaRPr sz="16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Inter-Sessional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Working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Group September</a:t>
            </a:r>
            <a:r>
              <a:rPr dirty="0" sz="1800" spc="5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2019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A0DE"/>
              </a:buClr>
              <a:buFont typeface="Arial"/>
              <a:buChar char="•"/>
            </a:pPr>
            <a:endParaRPr sz="16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Second </a:t>
            </a: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October-December</a:t>
            </a:r>
            <a:r>
              <a:rPr dirty="0" sz="1800" spc="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A0DE"/>
              </a:buClr>
              <a:buFont typeface="Arial"/>
              <a:buChar char="•"/>
            </a:pPr>
            <a:endParaRPr sz="16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>
                <a:solidFill>
                  <a:srgbClr val="7E7E7E"/>
                </a:solidFill>
                <a:latin typeface="Arial"/>
                <a:cs typeface="Arial"/>
              </a:rPr>
              <a:t>MSC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102 Final consideration: May</a:t>
            </a:r>
            <a:r>
              <a:rPr dirty="0" sz="1800" spc="4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2020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5376" y="291211"/>
            <a:ext cx="267462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solidFill>
                  <a:srgbClr val="606264"/>
                </a:solidFill>
                <a:latin typeface="Arial"/>
                <a:cs typeface="Arial"/>
              </a:rPr>
              <a:t>Looking</a:t>
            </a:r>
            <a:r>
              <a:rPr dirty="0" sz="2800" spc="-35" b="1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800" spc="-5" b="1">
                <a:solidFill>
                  <a:srgbClr val="606264"/>
                </a:solidFill>
                <a:latin typeface="Arial"/>
                <a:cs typeface="Arial"/>
              </a:rPr>
              <a:t>back…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19200" y="1409700"/>
            <a:ext cx="5585459" cy="31592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77672" y="891285"/>
            <a:ext cx="26269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MSC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VIII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(March</a:t>
            </a:r>
            <a:r>
              <a:rPr dirty="0" sz="1800" spc="-35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006FC0"/>
                </a:solidFill>
                <a:latin typeface="Arial"/>
                <a:cs typeface="Arial"/>
              </a:rPr>
              <a:t>1964)…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t>11</a:t>
            </a:fld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0783" y="280796"/>
            <a:ext cx="5334000" cy="6362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Autonomous/Smart</a:t>
            </a:r>
            <a:r>
              <a:rPr dirty="0" sz="2000" spc="-35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15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5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3080" y="979170"/>
            <a:ext cx="47377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List of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instruments and volunteering</a:t>
            </a:r>
            <a:r>
              <a:rPr dirty="0" sz="1800" spc="4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States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74725" y="1460372"/>
          <a:ext cx="6095365" cy="31311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0175"/>
                <a:gridCol w="934719"/>
                <a:gridCol w="842009"/>
                <a:gridCol w="1309370"/>
                <a:gridCol w="1590039"/>
              </a:tblGrid>
              <a:tr h="52108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0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Instrument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2225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Chapter/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Section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702945" algn="l"/>
                        </a:tabLst>
                      </a:pP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Degree	of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autonomy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algn="just" marL="32384" marR="23495">
                        <a:lnSpc>
                          <a:spcPct val="100600"/>
                        </a:lnSpc>
                        <a:spcBef>
                          <a:spcPts val="204"/>
                        </a:spcBef>
                        <a:tabLst>
                          <a:tab pos="998855" algn="l"/>
                        </a:tabLst>
                      </a:pPr>
                      <a:r>
                        <a:rPr dirty="0" sz="1000" spc="1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000" spc="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000" spc="-3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0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er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</a:t>
                      </a:r>
                      <a:r>
                        <a:rPr dirty="0" sz="10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000" spc="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  </a:t>
                      </a: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preparing the initial  review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Supporting/assisting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1974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338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II-1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France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 marR="100965">
                        <a:lnSpc>
                          <a:spcPct val="101099"/>
                        </a:lnSpc>
                        <a:spcBef>
                          <a:spcPts val="20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Sweden, Iran (Islamic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Republic 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of)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10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II-2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III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Netherlands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Belgium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09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IV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Turkey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China,</a:t>
                      </a:r>
                      <a:r>
                        <a:rPr dirty="0"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3126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V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China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Denmark, Japan,</a:t>
                      </a:r>
                      <a:r>
                        <a:rPr dirty="0" sz="9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Singapore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5">
                          <a:latin typeface="Times New Roman"/>
                          <a:cs typeface="Times New Roman"/>
                        </a:rPr>
                        <a:t>VI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VII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3381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IX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Norway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China, Republic of</a:t>
                      </a:r>
                      <a:r>
                        <a:rPr dirty="0" sz="90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Korea,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Russian</a:t>
                      </a:r>
                      <a:r>
                        <a:rPr dirty="0"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Federation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201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XI-1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Finland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1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XI-2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Finland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0783" y="259537"/>
            <a:ext cx="5333365" cy="6362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Autonomous/Smart</a:t>
            </a:r>
            <a:r>
              <a:rPr dirty="0" sz="2000" spc="-3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7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3080" y="967181"/>
            <a:ext cx="283400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List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of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instruments</a:t>
            </a:r>
            <a:r>
              <a:rPr dirty="0" sz="1800" spc="-2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cont’d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56247" y="1492250"/>
          <a:ext cx="6264275" cy="3111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38910"/>
                <a:gridCol w="960754"/>
                <a:gridCol w="864869"/>
                <a:gridCol w="1344929"/>
                <a:gridCol w="1633854"/>
              </a:tblGrid>
              <a:tr h="3407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Instrument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54000" indent="233045">
                        <a:lnSpc>
                          <a:spcPct val="101099"/>
                        </a:lnSpc>
                        <a:spcBef>
                          <a:spcPts val="175"/>
                        </a:spcBef>
                      </a:pP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/  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Section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2860">
                        <a:lnSpc>
                          <a:spcPct val="101099"/>
                        </a:lnSpc>
                        <a:spcBef>
                          <a:spcPts val="175"/>
                        </a:spcBef>
                        <a:tabLst>
                          <a:tab pos="740410" algn="l"/>
                        </a:tabLst>
                      </a:pP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	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of  autonomy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2860">
                        <a:lnSpc>
                          <a:spcPct val="101099"/>
                        </a:lnSpc>
                        <a:spcBef>
                          <a:spcPts val="175"/>
                        </a:spcBef>
                      </a:pP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Member 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State 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preparing  the initial</a:t>
                      </a:r>
                      <a:r>
                        <a:rPr dirty="0" sz="900" spc="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review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Supporting/assisting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</a:tr>
              <a:tr h="183896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 AGR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1996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76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 PROT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1978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95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 PROT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1988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426466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STCW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1978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and STCW</a:t>
                      </a:r>
                      <a:r>
                        <a:rPr dirty="0" sz="800" spc="-7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Code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United</a:t>
                      </a:r>
                      <a:r>
                        <a:rPr dirty="0" sz="8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States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4955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Japan,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New Zealand, Republic</a:t>
                      </a:r>
                      <a:r>
                        <a:rPr dirty="0" sz="800" spc="-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of  </a:t>
                      </a:r>
                      <a:r>
                        <a:rPr dirty="0" sz="800" spc="-10">
                          <a:latin typeface="Times New Roman"/>
                          <a:cs typeface="Times New Roman"/>
                        </a:rPr>
                        <a:t>Korea, </a:t>
                      </a:r>
                      <a:r>
                        <a:rPr dirty="0" sz="800">
                          <a:latin typeface="Times New Roman"/>
                          <a:cs typeface="Times New Roman"/>
                        </a:rPr>
                        <a:t>Russian</a:t>
                      </a:r>
                      <a:r>
                        <a:rPr dirty="0" sz="8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Federation,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76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STCW-F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1995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Japan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New</a:t>
                      </a:r>
                      <a:r>
                        <a:rPr dirty="0" sz="8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Zealand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309371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COLREG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1972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Marshall</a:t>
                      </a:r>
                      <a:r>
                        <a:rPr dirty="0" sz="8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Islands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844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China, Japan,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Singapore,</a:t>
                      </a:r>
                      <a:r>
                        <a:rPr dirty="0" sz="800" spc="-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United  States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96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CSC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1972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Japan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Finland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76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LL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1966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India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95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LL PROT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1988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India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81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SAR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1979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Spain,</a:t>
                      </a:r>
                      <a:r>
                        <a:rPr dirty="0" sz="8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France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Turkey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32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SPACE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STP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1973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832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STP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1971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45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TONNAGE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1969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1167" y="570356"/>
            <a:ext cx="522287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>
                <a:solidFill>
                  <a:srgbClr val="606264"/>
                </a:solidFill>
              </a:rPr>
              <a:t>Summing up and final</a:t>
            </a:r>
            <a:r>
              <a:rPr dirty="0" sz="2800" spc="20">
                <a:solidFill>
                  <a:srgbClr val="606264"/>
                </a:solidFill>
              </a:rPr>
              <a:t> </a:t>
            </a:r>
            <a:r>
              <a:rPr dirty="0" sz="2800" spc="-5">
                <a:solidFill>
                  <a:srgbClr val="606264"/>
                </a:solidFill>
              </a:rPr>
              <a:t>remarks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1167" y="1347343"/>
            <a:ext cx="7566025" cy="3318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257810" indent="-342900">
              <a:lnSpc>
                <a:spcPct val="110000"/>
              </a:lnSpc>
              <a:spcBef>
                <a:spcPts val="10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Regulatory scoping exercise on Maritime Autonomous Surface Ships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(MASS)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45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High level</a:t>
            </a:r>
            <a:r>
              <a:rPr dirty="0" sz="1800" spc="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exercise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5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Deadlines 2020/2023 so</a:t>
            </a:r>
            <a:r>
              <a:rPr dirty="0" sz="1800" spc="4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far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5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MSC, LEG --- MEPC,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30">
                <a:solidFill>
                  <a:srgbClr val="606264"/>
                </a:solidFill>
                <a:latin typeface="Arial"/>
                <a:cs typeface="Arial"/>
              </a:rPr>
              <a:t>FAL?</a:t>
            </a:r>
            <a:endParaRPr sz="1800">
              <a:latin typeface="Arial"/>
              <a:cs typeface="Arial"/>
            </a:endParaRPr>
          </a:p>
          <a:p>
            <a:pPr marL="355600" marR="35560" indent="-342900">
              <a:lnSpc>
                <a:spcPct val="110100"/>
              </a:lnSpc>
              <a:spcBef>
                <a:spcPts val="43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Participation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all stakeholders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is required: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IMO,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ship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owners, </a:t>
            </a:r>
            <a:r>
              <a:rPr dirty="0" sz="1800" spc="-20">
                <a:solidFill>
                  <a:srgbClr val="606264"/>
                </a:solidFill>
                <a:latin typeface="Arial"/>
                <a:cs typeface="Arial"/>
              </a:rPr>
              <a:t>industry, 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Administrations, shore services, other international organizations,  amongst</a:t>
            </a:r>
            <a:r>
              <a:rPr dirty="0" sz="1800" spc="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others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45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MSC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101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consider proposals related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the development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</a:t>
            </a:r>
            <a:r>
              <a:rPr dirty="0" sz="1800" spc="6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guidance</a:t>
            </a:r>
            <a:endParaRPr sz="18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219"/>
              </a:spcBef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for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MASS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trials.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2794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6FC0"/>
                </a:solidFill>
              </a:rPr>
              <a:t>Thank you </a:t>
            </a:r>
            <a:r>
              <a:rPr dirty="0"/>
              <a:t>for your</a:t>
            </a:r>
            <a:r>
              <a:rPr dirty="0" spc="-155"/>
              <a:t> </a:t>
            </a:r>
            <a:r>
              <a:rPr dirty="0"/>
              <a:t>attention!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22370" y="2731770"/>
            <a:ext cx="170307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606264"/>
                </a:solidFill>
                <a:latin typeface="Arial"/>
                <a:cs typeface="Arial"/>
              </a:rPr>
              <a:t>Questions?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0952" cy="51434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505700" y="4554482"/>
            <a:ext cx="300355" cy="302895"/>
          </a:xfrm>
          <a:custGeom>
            <a:avLst/>
            <a:gdLst/>
            <a:ahLst/>
            <a:cxnLst/>
            <a:rect l="l" t="t" r="r" b="b"/>
            <a:pathLst>
              <a:path w="300354" h="302895">
                <a:moveTo>
                  <a:pt x="300062" y="0"/>
                </a:moveTo>
                <a:lnTo>
                  <a:pt x="132289" y="0"/>
                </a:lnTo>
                <a:lnTo>
                  <a:pt x="300062" y="169073"/>
                </a:lnTo>
                <a:lnTo>
                  <a:pt x="300062" y="0"/>
                </a:lnTo>
                <a:close/>
              </a:path>
              <a:path w="300354" h="302895">
                <a:moveTo>
                  <a:pt x="178310" y="180674"/>
                </a:moveTo>
                <a:lnTo>
                  <a:pt x="57519" y="302409"/>
                </a:lnTo>
                <a:lnTo>
                  <a:pt x="299104" y="302409"/>
                </a:lnTo>
                <a:lnTo>
                  <a:pt x="178310" y="180674"/>
                </a:lnTo>
                <a:close/>
              </a:path>
              <a:path w="300354" h="302895">
                <a:moveTo>
                  <a:pt x="0" y="0"/>
                </a:moveTo>
                <a:lnTo>
                  <a:pt x="0" y="227048"/>
                </a:lnTo>
                <a:lnTo>
                  <a:pt x="112163" y="114007"/>
                </a:lnTo>
                <a:lnTo>
                  <a:pt x="0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893960" y="4559310"/>
            <a:ext cx="945515" cy="127635"/>
          </a:xfrm>
          <a:custGeom>
            <a:avLst/>
            <a:gdLst/>
            <a:ahLst/>
            <a:cxnLst/>
            <a:rect l="l" t="t" r="r" b="b"/>
            <a:pathLst>
              <a:path w="945515" h="127635">
                <a:moveTo>
                  <a:pt x="58474" y="24153"/>
                </a:moveTo>
                <a:lnTo>
                  <a:pt x="30680" y="24153"/>
                </a:lnTo>
                <a:lnTo>
                  <a:pt x="30680" y="123676"/>
                </a:lnTo>
                <a:lnTo>
                  <a:pt x="58474" y="123676"/>
                </a:lnTo>
                <a:lnTo>
                  <a:pt x="58474" y="24153"/>
                </a:lnTo>
                <a:close/>
              </a:path>
              <a:path w="945515" h="127635">
                <a:moveTo>
                  <a:pt x="88197" y="1931"/>
                </a:moveTo>
                <a:lnTo>
                  <a:pt x="0" y="1931"/>
                </a:lnTo>
                <a:lnTo>
                  <a:pt x="0" y="24153"/>
                </a:lnTo>
                <a:lnTo>
                  <a:pt x="88197" y="24153"/>
                </a:lnTo>
                <a:lnTo>
                  <a:pt x="88197" y="1931"/>
                </a:lnTo>
                <a:close/>
              </a:path>
              <a:path w="945515" h="127635">
                <a:moveTo>
                  <a:pt x="148587" y="1931"/>
                </a:moveTo>
                <a:lnTo>
                  <a:pt x="109285" y="1931"/>
                </a:lnTo>
                <a:lnTo>
                  <a:pt x="109285" y="123676"/>
                </a:lnTo>
                <a:lnTo>
                  <a:pt x="135163" y="123676"/>
                </a:lnTo>
                <a:lnTo>
                  <a:pt x="135163" y="74391"/>
                </a:lnTo>
                <a:lnTo>
                  <a:pt x="171986" y="74391"/>
                </a:lnTo>
                <a:lnTo>
                  <a:pt x="169676" y="69563"/>
                </a:lnTo>
                <a:lnTo>
                  <a:pt x="180552" y="64719"/>
                </a:lnTo>
                <a:lnTo>
                  <a:pt x="187655" y="57612"/>
                </a:lnTo>
                <a:lnTo>
                  <a:pt x="188732" y="55079"/>
                </a:lnTo>
                <a:lnTo>
                  <a:pt x="135163" y="55079"/>
                </a:lnTo>
                <a:lnTo>
                  <a:pt x="135163" y="21256"/>
                </a:lnTo>
                <a:lnTo>
                  <a:pt x="189149" y="21256"/>
                </a:lnTo>
                <a:lnTo>
                  <a:pt x="188497" y="18236"/>
                </a:lnTo>
                <a:lnTo>
                  <a:pt x="177830" y="7486"/>
                </a:lnTo>
                <a:lnTo>
                  <a:pt x="163567" y="2897"/>
                </a:lnTo>
                <a:lnTo>
                  <a:pt x="148587" y="1931"/>
                </a:lnTo>
                <a:close/>
              </a:path>
              <a:path w="945515" h="127635">
                <a:moveTo>
                  <a:pt x="171986" y="74391"/>
                </a:moveTo>
                <a:lnTo>
                  <a:pt x="143798" y="74391"/>
                </a:lnTo>
                <a:lnTo>
                  <a:pt x="166802" y="123676"/>
                </a:lnTo>
                <a:lnTo>
                  <a:pt x="195566" y="123676"/>
                </a:lnTo>
                <a:lnTo>
                  <a:pt x="171986" y="74391"/>
                </a:lnTo>
                <a:close/>
              </a:path>
              <a:path w="945515" h="127635">
                <a:moveTo>
                  <a:pt x="189149" y="21256"/>
                </a:moveTo>
                <a:lnTo>
                  <a:pt x="153377" y="21256"/>
                </a:lnTo>
                <a:lnTo>
                  <a:pt x="157222" y="22222"/>
                </a:lnTo>
                <a:lnTo>
                  <a:pt x="162970" y="24153"/>
                </a:lnTo>
                <a:lnTo>
                  <a:pt x="165844" y="28981"/>
                </a:lnTo>
                <a:lnTo>
                  <a:pt x="165844" y="43478"/>
                </a:lnTo>
                <a:lnTo>
                  <a:pt x="164886" y="50238"/>
                </a:lnTo>
                <a:lnTo>
                  <a:pt x="156264" y="53147"/>
                </a:lnTo>
                <a:lnTo>
                  <a:pt x="152419" y="55079"/>
                </a:lnTo>
                <a:lnTo>
                  <a:pt x="188732" y="55079"/>
                </a:lnTo>
                <a:lnTo>
                  <a:pt x="191523" y="48510"/>
                </a:lnTo>
                <a:lnTo>
                  <a:pt x="192693" y="37684"/>
                </a:lnTo>
                <a:lnTo>
                  <a:pt x="189149" y="21256"/>
                </a:lnTo>
                <a:close/>
              </a:path>
              <a:path w="945515" h="127635">
                <a:moveTo>
                  <a:pt x="276087" y="1931"/>
                </a:moveTo>
                <a:lnTo>
                  <a:pt x="244461" y="1931"/>
                </a:lnTo>
                <a:lnTo>
                  <a:pt x="209949" y="123676"/>
                </a:lnTo>
                <a:lnTo>
                  <a:pt x="235827" y="123676"/>
                </a:lnTo>
                <a:lnTo>
                  <a:pt x="242533" y="99523"/>
                </a:lnTo>
                <a:lnTo>
                  <a:pt x="304521" y="99523"/>
                </a:lnTo>
                <a:lnTo>
                  <a:pt x="298609" y="79232"/>
                </a:lnTo>
                <a:lnTo>
                  <a:pt x="247335" y="79232"/>
                </a:lnTo>
                <a:lnTo>
                  <a:pt x="259789" y="24153"/>
                </a:lnTo>
                <a:lnTo>
                  <a:pt x="282562" y="24153"/>
                </a:lnTo>
                <a:lnTo>
                  <a:pt x="276087" y="1931"/>
                </a:lnTo>
                <a:close/>
              </a:path>
              <a:path w="945515" h="127635">
                <a:moveTo>
                  <a:pt x="304521" y="99523"/>
                </a:moveTo>
                <a:lnTo>
                  <a:pt x="278974" y="99523"/>
                </a:lnTo>
                <a:lnTo>
                  <a:pt x="285680" y="123676"/>
                </a:lnTo>
                <a:lnTo>
                  <a:pt x="311558" y="123676"/>
                </a:lnTo>
                <a:lnTo>
                  <a:pt x="304521" y="99523"/>
                </a:lnTo>
                <a:close/>
              </a:path>
              <a:path w="945515" h="127635">
                <a:moveTo>
                  <a:pt x="282562" y="24153"/>
                </a:moveTo>
                <a:lnTo>
                  <a:pt x="260747" y="24153"/>
                </a:lnTo>
                <a:lnTo>
                  <a:pt x="274171" y="79232"/>
                </a:lnTo>
                <a:lnTo>
                  <a:pt x="298609" y="79232"/>
                </a:lnTo>
                <a:lnTo>
                  <a:pt x="282562" y="24153"/>
                </a:lnTo>
                <a:close/>
              </a:path>
              <a:path w="945515" h="127635">
                <a:moveTo>
                  <a:pt x="357579" y="1931"/>
                </a:moveTo>
                <a:lnTo>
                  <a:pt x="331688" y="1931"/>
                </a:lnTo>
                <a:lnTo>
                  <a:pt x="331688" y="123676"/>
                </a:lnTo>
                <a:lnTo>
                  <a:pt x="356621" y="123676"/>
                </a:lnTo>
                <a:lnTo>
                  <a:pt x="356501" y="61838"/>
                </a:lnTo>
                <a:lnTo>
                  <a:pt x="355663" y="48306"/>
                </a:lnTo>
                <a:lnTo>
                  <a:pt x="355663" y="44444"/>
                </a:lnTo>
                <a:lnTo>
                  <a:pt x="380458" y="44444"/>
                </a:lnTo>
                <a:lnTo>
                  <a:pt x="357579" y="1931"/>
                </a:lnTo>
                <a:close/>
              </a:path>
              <a:path w="945515" h="127635">
                <a:moveTo>
                  <a:pt x="380458" y="44444"/>
                </a:moveTo>
                <a:lnTo>
                  <a:pt x="356621" y="44444"/>
                </a:lnTo>
                <a:lnTo>
                  <a:pt x="362369" y="59907"/>
                </a:lnTo>
                <a:lnTo>
                  <a:pt x="365243" y="64735"/>
                </a:lnTo>
                <a:lnTo>
                  <a:pt x="397839" y="123676"/>
                </a:lnTo>
                <a:lnTo>
                  <a:pt x="418927" y="123676"/>
                </a:lnTo>
                <a:lnTo>
                  <a:pt x="418927" y="73425"/>
                </a:lnTo>
                <a:lnTo>
                  <a:pt x="394965" y="73425"/>
                </a:lnTo>
                <a:lnTo>
                  <a:pt x="394965" y="72460"/>
                </a:lnTo>
                <a:lnTo>
                  <a:pt x="393049" y="68597"/>
                </a:lnTo>
                <a:lnTo>
                  <a:pt x="392091" y="67632"/>
                </a:lnTo>
                <a:lnTo>
                  <a:pt x="391133" y="64735"/>
                </a:lnTo>
                <a:lnTo>
                  <a:pt x="389217" y="61838"/>
                </a:lnTo>
                <a:lnTo>
                  <a:pt x="388260" y="58941"/>
                </a:lnTo>
                <a:lnTo>
                  <a:pt x="380458" y="44444"/>
                </a:lnTo>
                <a:close/>
              </a:path>
              <a:path w="945515" h="127635">
                <a:moveTo>
                  <a:pt x="418927" y="1931"/>
                </a:moveTo>
                <a:lnTo>
                  <a:pt x="394965" y="1931"/>
                </a:lnTo>
                <a:lnTo>
                  <a:pt x="395039" y="61838"/>
                </a:lnTo>
                <a:lnTo>
                  <a:pt x="395923" y="73425"/>
                </a:lnTo>
                <a:lnTo>
                  <a:pt x="418927" y="73425"/>
                </a:lnTo>
                <a:lnTo>
                  <a:pt x="418927" y="1931"/>
                </a:lnTo>
                <a:close/>
              </a:path>
              <a:path w="945515" h="127635">
                <a:moveTo>
                  <a:pt x="462075" y="88888"/>
                </a:moveTo>
                <a:lnTo>
                  <a:pt x="441944" y="102420"/>
                </a:lnTo>
                <a:lnTo>
                  <a:pt x="450314" y="114497"/>
                </a:lnTo>
                <a:lnTo>
                  <a:pt x="460034" y="122226"/>
                </a:lnTo>
                <a:lnTo>
                  <a:pt x="471732" y="126331"/>
                </a:lnTo>
                <a:lnTo>
                  <a:pt x="486037" y="127539"/>
                </a:lnTo>
                <a:lnTo>
                  <a:pt x="491784" y="127539"/>
                </a:lnTo>
                <a:lnTo>
                  <a:pt x="502335" y="125607"/>
                </a:lnTo>
                <a:lnTo>
                  <a:pt x="509041" y="120779"/>
                </a:lnTo>
                <a:lnTo>
                  <a:pt x="519017" y="112532"/>
                </a:lnTo>
                <a:lnTo>
                  <a:pt x="523056" y="105317"/>
                </a:lnTo>
                <a:lnTo>
                  <a:pt x="485079" y="105317"/>
                </a:lnTo>
                <a:lnTo>
                  <a:pt x="477712" y="104245"/>
                </a:lnTo>
                <a:lnTo>
                  <a:pt x="471421" y="101090"/>
                </a:lnTo>
                <a:lnTo>
                  <a:pt x="466208" y="95942"/>
                </a:lnTo>
                <a:lnTo>
                  <a:pt x="462075" y="88888"/>
                </a:lnTo>
                <a:close/>
              </a:path>
              <a:path w="945515" h="127635">
                <a:moveTo>
                  <a:pt x="483163" y="0"/>
                </a:moveTo>
                <a:lnTo>
                  <a:pt x="466509" y="2431"/>
                </a:lnTo>
                <a:lnTo>
                  <a:pt x="454166" y="9302"/>
                </a:lnTo>
                <a:lnTo>
                  <a:pt x="446497" y="19977"/>
                </a:lnTo>
                <a:lnTo>
                  <a:pt x="443860" y="33822"/>
                </a:lnTo>
                <a:lnTo>
                  <a:pt x="446691" y="49249"/>
                </a:lnTo>
                <a:lnTo>
                  <a:pt x="454286" y="60146"/>
                </a:lnTo>
                <a:lnTo>
                  <a:pt x="465296" y="67782"/>
                </a:lnTo>
                <a:lnTo>
                  <a:pt x="478373" y="73425"/>
                </a:lnTo>
                <a:lnTo>
                  <a:pt x="489651" y="77793"/>
                </a:lnTo>
                <a:lnTo>
                  <a:pt x="496705" y="81524"/>
                </a:lnTo>
                <a:lnTo>
                  <a:pt x="500344" y="85795"/>
                </a:lnTo>
                <a:lnTo>
                  <a:pt x="501377" y="91785"/>
                </a:lnTo>
                <a:lnTo>
                  <a:pt x="501377" y="102420"/>
                </a:lnTo>
                <a:lnTo>
                  <a:pt x="490826" y="105317"/>
                </a:lnTo>
                <a:lnTo>
                  <a:pt x="523056" y="105317"/>
                </a:lnTo>
                <a:lnTo>
                  <a:pt x="524140" y="103380"/>
                </a:lnTo>
                <a:lnTo>
                  <a:pt x="526027" y="94956"/>
                </a:lnTo>
                <a:lnTo>
                  <a:pt x="526297" y="88888"/>
                </a:lnTo>
                <a:lnTo>
                  <a:pt x="526297" y="77301"/>
                </a:lnTo>
                <a:lnTo>
                  <a:pt x="521507" y="69563"/>
                </a:lnTo>
                <a:lnTo>
                  <a:pt x="519591" y="67632"/>
                </a:lnTo>
                <a:lnTo>
                  <a:pt x="514801" y="60872"/>
                </a:lnTo>
                <a:lnTo>
                  <a:pt x="506167" y="56044"/>
                </a:lnTo>
                <a:lnTo>
                  <a:pt x="499461" y="53147"/>
                </a:lnTo>
                <a:lnTo>
                  <a:pt x="484121" y="47341"/>
                </a:lnTo>
                <a:lnTo>
                  <a:pt x="476457" y="45409"/>
                </a:lnTo>
                <a:lnTo>
                  <a:pt x="468780" y="41547"/>
                </a:lnTo>
                <a:lnTo>
                  <a:pt x="468780" y="21256"/>
                </a:lnTo>
                <a:lnTo>
                  <a:pt x="523423" y="21256"/>
                </a:lnTo>
                <a:lnTo>
                  <a:pt x="515652" y="11824"/>
                </a:lnTo>
                <a:lnTo>
                  <a:pt x="506531" y="5196"/>
                </a:lnTo>
                <a:lnTo>
                  <a:pt x="495790" y="1284"/>
                </a:lnTo>
                <a:lnTo>
                  <a:pt x="483163" y="0"/>
                </a:lnTo>
                <a:close/>
              </a:path>
              <a:path w="945515" h="127635">
                <a:moveTo>
                  <a:pt x="523423" y="21256"/>
                </a:moveTo>
                <a:lnTo>
                  <a:pt x="491784" y="21256"/>
                </a:lnTo>
                <a:lnTo>
                  <a:pt x="499461" y="27050"/>
                </a:lnTo>
                <a:lnTo>
                  <a:pt x="503293" y="34788"/>
                </a:lnTo>
                <a:lnTo>
                  <a:pt x="523423" y="21256"/>
                </a:lnTo>
                <a:close/>
              </a:path>
              <a:path w="945515" h="127635">
                <a:moveTo>
                  <a:pt x="588616" y="1931"/>
                </a:moveTo>
                <a:lnTo>
                  <a:pt x="548356" y="1931"/>
                </a:lnTo>
                <a:lnTo>
                  <a:pt x="548356" y="123676"/>
                </a:lnTo>
                <a:lnTo>
                  <a:pt x="575192" y="123676"/>
                </a:lnTo>
                <a:lnTo>
                  <a:pt x="575192" y="78266"/>
                </a:lnTo>
                <a:lnTo>
                  <a:pt x="589574" y="77301"/>
                </a:lnTo>
                <a:lnTo>
                  <a:pt x="627679" y="61836"/>
                </a:lnTo>
                <a:lnTo>
                  <a:pt x="629486" y="57975"/>
                </a:lnTo>
                <a:lnTo>
                  <a:pt x="575192" y="57975"/>
                </a:lnTo>
                <a:lnTo>
                  <a:pt x="575192" y="22222"/>
                </a:lnTo>
                <a:lnTo>
                  <a:pt x="629886" y="22222"/>
                </a:lnTo>
                <a:lnTo>
                  <a:pt x="627200" y="17213"/>
                </a:lnTo>
                <a:lnTo>
                  <a:pt x="622171" y="11600"/>
                </a:lnTo>
                <a:lnTo>
                  <a:pt x="616520" y="7639"/>
                </a:lnTo>
                <a:lnTo>
                  <a:pt x="609345" y="4588"/>
                </a:lnTo>
                <a:lnTo>
                  <a:pt x="600194" y="2625"/>
                </a:lnTo>
                <a:lnTo>
                  <a:pt x="588616" y="1931"/>
                </a:lnTo>
                <a:close/>
              </a:path>
              <a:path w="945515" h="127635">
                <a:moveTo>
                  <a:pt x="629886" y="22222"/>
                </a:moveTo>
                <a:lnTo>
                  <a:pt x="593406" y="22222"/>
                </a:lnTo>
                <a:lnTo>
                  <a:pt x="597238" y="24153"/>
                </a:lnTo>
                <a:lnTo>
                  <a:pt x="601083" y="25119"/>
                </a:lnTo>
                <a:lnTo>
                  <a:pt x="605873" y="28015"/>
                </a:lnTo>
                <a:lnTo>
                  <a:pt x="605873" y="52182"/>
                </a:lnTo>
                <a:lnTo>
                  <a:pt x="598196" y="56044"/>
                </a:lnTo>
                <a:lnTo>
                  <a:pt x="596280" y="56044"/>
                </a:lnTo>
                <a:lnTo>
                  <a:pt x="592448" y="57975"/>
                </a:lnTo>
                <a:lnTo>
                  <a:pt x="629486" y="57975"/>
                </a:lnTo>
                <a:lnTo>
                  <a:pt x="631930" y="52750"/>
                </a:lnTo>
                <a:lnTo>
                  <a:pt x="633667" y="40581"/>
                </a:lnTo>
                <a:lnTo>
                  <a:pt x="632948" y="31702"/>
                </a:lnTo>
                <a:lnTo>
                  <a:pt x="630793" y="23913"/>
                </a:lnTo>
                <a:lnTo>
                  <a:pt x="629886" y="22222"/>
                </a:lnTo>
                <a:close/>
              </a:path>
              <a:path w="945515" h="127635">
                <a:moveTo>
                  <a:pt x="693112" y="0"/>
                </a:moveTo>
                <a:lnTo>
                  <a:pt x="657146" y="18784"/>
                </a:lnTo>
                <a:lnTo>
                  <a:pt x="651881" y="45409"/>
                </a:lnTo>
                <a:lnTo>
                  <a:pt x="651881" y="83094"/>
                </a:lnTo>
                <a:lnTo>
                  <a:pt x="671660" y="122588"/>
                </a:lnTo>
                <a:lnTo>
                  <a:pt x="692154" y="127539"/>
                </a:lnTo>
                <a:lnTo>
                  <a:pt x="699131" y="127071"/>
                </a:lnTo>
                <a:lnTo>
                  <a:pt x="730713" y="105317"/>
                </a:lnTo>
                <a:lnTo>
                  <a:pt x="693112" y="105317"/>
                </a:lnTo>
                <a:lnTo>
                  <a:pt x="686010" y="103610"/>
                </a:lnTo>
                <a:lnTo>
                  <a:pt x="681605" y="98913"/>
                </a:lnTo>
                <a:lnTo>
                  <a:pt x="679359" y="91862"/>
                </a:lnTo>
                <a:lnTo>
                  <a:pt x="678730" y="83094"/>
                </a:lnTo>
                <a:lnTo>
                  <a:pt x="678730" y="22222"/>
                </a:lnTo>
                <a:lnTo>
                  <a:pt x="731103" y="22222"/>
                </a:lnTo>
                <a:lnTo>
                  <a:pt x="729226" y="17622"/>
                </a:lnTo>
                <a:lnTo>
                  <a:pt x="724751" y="11600"/>
                </a:lnTo>
                <a:lnTo>
                  <a:pt x="717918" y="6115"/>
                </a:lnTo>
                <a:lnTo>
                  <a:pt x="710368" y="2536"/>
                </a:lnTo>
                <a:lnTo>
                  <a:pt x="702101" y="588"/>
                </a:lnTo>
                <a:lnTo>
                  <a:pt x="693112" y="0"/>
                </a:lnTo>
                <a:close/>
              </a:path>
              <a:path w="945515" h="127635">
                <a:moveTo>
                  <a:pt x="731103" y="22222"/>
                </a:moveTo>
                <a:lnTo>
                  <a:pt x="707494" y="22222"/>
                </a:lnTo>
                <a:lnTo>
                  <a:pt x="707494" y="83094"/>
                </a:lnTo>
                <a:lnTo>
                  <a:pt x="707270" y="90233"/>
                </a:lnTo>
                <a:lnTo>
                  <a:pt x="705697" y="97464"/>
                </a:lnTo>
                <a:lnTo>
                  <a:pt x="701427" y="103066"/>
                </a:lnTo>
                <a:lnTo>
                  <a:pt x="693112" y="105317"/>
                </a:lnTo>
                <a:lnTo>
                  <a:pt x="730713" y="105317"/>
                </a:lnTo>
                <a:lnTo>
                  <a:pt x="732893" y="99878"/>
                </a:lnTo>
                <a:lnTo>
                  <a:pt x="734720" y="90112"/>
                </a:lnTo>
                <a:lnTo>
                  <a:pt x="735288" y="78266"/>
                </a:lnTo>
                <a:lnTo>
                  <a:pt x="735288" y="49272"/>
                </a:lnTo>
                <a:lnTo>
                  <a:pt x="734585" y="36189"/>
                </a:lnTo>
                <a:lnTo>
                  <a:pt x="732534" y="25728"/>
                </a:lnTo>
                <a:lnTo>
                  <a:pt x="731103" y="22222"/>
                </a:lnTo>
                <a:close/>
              </a:path>
              <a:path w="945515" h="127635">
                <a:moveTo>
                  <a:pt x="799524" y="1931"/>
                </a:moveTo>
                <a:lnTo>
                  <a:pt x="760221" y="1931"/>
                </a:lnTo>
                <a:lnTo>
                  <a:pt x="760221" y="123676"/>
                </a:lnTo>
                <a:lnTo>
                  <a:pt x="786099" y="123676"/>
                </a:lnTo>
                <a:lnTo>
                  <a:pt x="786099" y="74391"/>
                </a:lnTo>
                <a:lnTo>
                  <a:pt x="823006" y="74391"/>
                </a:lnTo>
                <a:lnTo>
                  <a:pt x="820612" y="69563"/>
                </a:lnTo>
                <a:lnTo>
                  <a:pt x="831486" y="64719"/>
                </a:lnTo>
                <a:lnTo>
                  <a:pt x="838585" y="57612"/>
                </a:lnTo>
                <a:lnTo>
                  <a:pt x="839660" y="55079"/>
                </a:lnTo>
                <a:lnTo>
                  <a:pt x="786099" y="55079"/>
                </a:lnTo>
                <a:lnTo>
                  <a:pt x="786099" y="21256"/>
                </a:lnTo>
                <a:lnTo>
                  <a:pt x="840074" y="21256"/>
                </a:lnTo>
                <a:lnTo>
                  <a:pt x="839423" y="18236"/>
                </a:lnTo>
                <a:lnTo>
                  <a:pt x="828759" y="7486"/>
                </a:lnTo>
                <a:lnTo>
                  <a:pt x="814501" y="2897"/>
                </a:lnTo>
                <a:lnTo>
                  <a:pt x="799524" y="1931"/>
                </a:lnTo>
                <a:close/>
              </a:path>
              <a:path w="945515" h="127635">
                <a:moveTo>
                  <a:pt x="823006" y="74391"/>
                </a:moveTo>
                <a:lnTo>
                  <a:pt x="795692" y="74391"/>
                </a:lnTo>
                <a:lnTo>
                  <a:pt x="818696" y="123676"/>
                </a:lnTo>
                <a:lnTo>
                  <a:pt x="847448" y="123676"/>
                </a:lnTo>
                <a:lnTo>
                  <a:pt x="823006" y="74391"/>
                </a:lnTo>
                <a:close/>
              </a:path>
              <a:path w="945515" h="127635">
                <a:moveTo>
                  <a:pt x="840074" y="21256"/>
                </a:moveTo>
                <a:lnTo>
                  <a:pt x="804314" y="21256"/>
                </a:lnTo>
                <a:lnTo>
                  <a:pt x="809103" y="22222"/>
                </a:lnTo>
                <a:lnTo>
                  <a:pt x="813906" y="24153"/>
                </a:lnTo>
                <a:lnTo>
                  <a:pt x="816780" y="28981"/>
                </a:lnTo>
                <a:lnTo>
                  <a:pt x="816780" y="43478"/>
                </a:lnTo>
                <a:lnTo>
                  <a:pt x="815822" y="50238"/>
                </a:lnTo>
                <a:lnTo>
                  <a:pt x="807187" y="53147"/>
                </a:lnTo>
                <a:lnTo>
                  <a:pt x="803356" y="55079"/>
                </a:lnTo>
                <a:lnTo>
                  <a:pt x="839660" y="55079"/>
                </a:lnTo>
                <a:lnTo>
                  <a:pt x="842448" y="48510"/>
                </a:lnTo>
                <a:lnTo>
                  <a:pt x="843616" y="37684"/>
                </a:lnTo>
                <a:lnTo>
                  <a:pt x="840074" y="21256"/>
                </a:lnTo>
                <a:close/>
              </a:path>
              <a:path w="945515" h="127635">
                <a:moveTo>
                  <a:pt x="918414" y="24153"/>
                </a:moveTo>
                <a:lnTo>
                  <a:pt x="890569" y="24153"/>
                </a:lnTo>
                <a:lnTo>
                  <a:pt x="890569" y="123676"/>
                </a:lnTo>
                <a:lnTo>
                  <a:pt x="918414" y="123676"/>
                </a:lnTo>
                <a:lnTo>
                  <a:pt x="918414" y="24153"/>
                </a:lnTo>
                <a:close/>
              </a:path>
              <a:path w="945515" h="127635">
                <a:moveTo>
                  <a:pt x="945238" y="1931"/>
                </a:moveTo>
                <a:lnTo>
                  <a:pt x="859914" y="1931"/>
                </a:lnTo>
                <a:lnTo>
                  <a:pt x="859914" y="24153"/>
                </a:lnTo>
                <a:lnTo>
                  <a:pt x="945238" y="24153"/>
                </a:lnTo>
                <a:lnTo>
                  <a:pt x="945238" y="1931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895876" y="4724521"/>
            <a:ext cx="917575" cy="127635"/>
          </a:xfrm>
          <a:custGeom>
            <a:avLst/>
            <a:gdLst/>
            <a:ahLst/>
            <a:cxnLst/>
            <a:rect l="l" t="t" r="r" b="b"/>
            <a:pathLst>
              <a:path w="917575" h="127635">
                <a:moveTo>
                  <a:pt x="20130" y="88892"/>
                </a:moveTo>
                <a:lnTo>
                  <a:pt x="0" y="103385"/>
                </a:lnTo>
                <a:lnTo>
                  <a:pt x="8374" y="115311"/>
                </a:lnTo>
                <a:lnTo>
                  <a:pt x="18094" y="122708"/>
                </a:lnTo>
                <a:lnTo>
                  <a:pt x="29789" y="126482"/>
                </a:lnTo>
                <a:lnTo>
                  <a:pt x="44092" y="127539"/>
                </a:lnTo>
                <a:lnTo>
                  <a:pt x="50810" y="127539"/>
                </a:lnTo>
                <a:lnTo>
                  <a:pt x="60390" y="125606"/>
                </a:lnTo>
                <a:lnTo>
                  <a:pt x="67109" y="121742"/>
                </a:lnTo>
                <a:lnTo>
                  <a:pt x="77085" y="112956"/>
                </a:lnTo>
                <a:lnTo>
                  <a:pt x="80749" y="106283"/>
                </a:lnTo>
                <a:lnTo>
                  <a:pt x="43134" y="106283"/>
                </a:lnTo>
                <a:lnTo>
                  <a:pt x="35767" y="105061"/>
                </a:lnTo>
                <a:lnTo>
                  <a:pt x="29476" y="101573"/>
                </a:lnTo>
                <a:lnTo>
                  <a:pt x="24263" y="96093"/>
                </a:lnTo>
                <a:lnTo>
                  <a:pt x="20130" y="88892"/>
                </a:lnTo>
                <a:close/>
              </a:path>
              <a:path w="917575" h="127635">
                <a:moveTo>
                  <a:pt x="41218" y="0"/>
                </a:moveTo>
                <a:lnTo>
                  <a:pt x="24564" y="2582"/>
                </a:lnTo>
                <a:lnTo>
                  <a:pt x="12222" y="9784"/>
                </a:lnTo>
                <a:lnTo>
                  <a:pt x="4552" y="20792"/>
                </a:lnTo>
                <a:lnTo>
                  <a:pt x="1915" y="34788"/>
                </a:lnTo>
                <a:lnTo>
                  <a:pt x="4747" y="50065"/>
                </a:lnTo>
                <a:lnTo>
                  <a:pt x="12341" y="60632"/>
                </a:lnTo>
                <a:lnTo>
                  <a:pt x="23351" y="67939"/>
                </a:lnTo>
                <a:lnTo>
                  <a:pt x="36428" y="73434"/>
                </a:lnTo>
                <a:lnTo>
                  <a:pt x="47707" y="78340"/>
                </a:lnTo>
                <a:lnTo>
                  <a:pt x="54760" y="82250"/>
                </a:lnTo>
                <a:lnTo>
                  <a:pt x="58399" y="86341"/>
                </a:lnTo>
                <a:lnTo>
                  <a:pt x="59432" y="91791"/>
                </a:lnTo>
                <a:lnTo>
                  <a:pt x="59432" y="103385"/>
                </a:lnTo>
                <a:lnTo>
                  <a:pt x="48894" y="106283"/>
                </a:lnTo>
                <a:lnTo>
                  <a:pt x="80749" y="106283"/>
                </a:lnTo>
                <a:lnTo>
                  <a:pt x="82208" y="103627"/>
                </a:lnTo>
                <a:lnTo>
                  <a:pt x="84095" y="95384"/>
                </a:lnTo>
                <a:lnTo>
                  <a:pt x="84271" y="91791"/>
                </a:lnTo>
                <a:lnTo>
                  <a:pt x="84365" y="78265"/>
                </a:lnTo>
                <a:lnTo>
                  <a:pt x="79562" y="70535"/>
                </a:lnTo>
                <a:lnTo>
                  <a:pt x="77646" y="67637"/>
                </a:lnTo>
                <a:lnTo>
                  <a:pt x="72857" y="61840"/>
                </a:lnTo>
                <a:lnTo>
                  <a:pt x="64235" y="56043"/>
                </a:lnTo>
                <a:lnTo>
                  <a:pt x="57516" y="54110"/>
                </a:lnTo>
                <a:lnTo>
                  <a:pt x="26836" y="42516"/>
                </a:lnTo>
                <a:lnTo>
                  <a:pt x="26836" y="21256"/>
                </a:lnTo>
                <a:lnTo>
                  <a:pt x="80707" y="21256"/>
                </a:lnTo>
                <a:lnTo>
                  <a:pt x="73713" y="12639"/>
                </a:lnTo>
                <a:lnTo>
                  <a:pt x="64588" y="5679"/>
                </a:lnTo>
                <a:lnTo>
                  <a:pt x="53846" y="1435"/>
                </a:lnTo>
                <a:lnTo>
                  <a:pt x="41218" y="0"/>
                </a:lnTo>
                <a:close/>
              </a:path>
              <a:path w="917575" h="127635">
                <a:moveTo>
                  <a:pt x="80707" y="21256"/>
                </a:moveTo>
                <a:lnTo>
                  <a:pt x="49852" y="21256"/>
                </a:lnTo>
                <a:lnTo>
                  <a:pt x="58474" y="28028"/>
                </a:lnTo>
                <a:lnTo>
                  <a:pt x="61348" y="34788"/>
                </a:lnTo>
                <a:lnTo>
                  <a:pt x="81491" y="22222"/>
                </a:lnTo>
                <a:lnTo>
                  <a:pt x="80707" y="21256"/>
                </a:lnTo>
                <a:close/>
              </a:path>
              <a:path w="917575" h="127635">
                <a:moveTo>
                  <a:pt x="154348" y="25131"/>
                </a:moveTo>
                <a:lnTo>
                  <a:pt x="126541" y="25131"/>
                </a:lnTo>
                <a:lnTo>
                  <a:pt x="126541" y="124641"/>
                </a:lnTo>
                <a:lnTo>
                  <a:pt x="154348" y="124641"/>
                </a:lnTo>
                <a:lnTo>
                  <a:pt x="154348" y="25131"/>
                </a:lnTo>
                <a:close/>
              </a:path>
              <a:path w="917575" h="127635">
                <a:moveTo>
                  <a:pt x="184058" y="2909"/>
                </a:moveTo>
                <a:lnTo>
                  <a:pt x="95861" y="2909"/>
                </a:lnTo>
                <a:lnTo>
                  <a:pt x="95861" y="25131"/>
                </a:lnTo>
                <a:lnTo>
                  <a:pt x="184058" y="25131"/>
                </a:lnTo>
                <a:lnTo>
                  <a:pt x="184058" y="2909"/>
                </a:lnTo>
                <a:close/>
              </a:path>
              <a:path w="917575" h="127635">
                <a:moveTo>
                  <a:pt x="222402" y="2909"/>
                </a:moveTo>
                <a:lnTo>
                  <a:pt x="193651" y="2909"/>
                </a:lnTo>
                <a:lnTo>
                  <a:pt x="231995" y="76332"/>
                </a:lnTo>
                <a:lnTo>
                  <a:pt x="231995" y="124641"/>
                </a:lnTo>
                <a:lnTo>
                  <a:pt x="257873" y="124641"/>
                </a:lnTo>
                <a:lnTo>
                  <a:pt x="257873" y="75366"/>
                </a:lnTo>
                <a:lnTo>
                  <a:pt x="271474" y="48314"/>
                </a:lnTo>
                <a:lnTo>
                  <a:pt x="244461" y="48314"/>
                </a:lnTo>
                <a:lnTo>
                  <a:pt x="243503" y="45415"/>
                </a:lnTo>
                <a:lnTo>
                  <a:pt x="238701" y="34788"/>
                </a:lnTo>
                <a:lnTo>
                  <a:pt x="237743" y="32855"/>
                </a:lnTo>
                <a:lnTo>
                  <a:pt x="222402" y="2909"/>
                </a:lnTo>
                <a:close/>
              </a:path>
              <a:path w="917575" h="127635">
                <a:moveTo>
                  <a:pt x="294302" y="2909"/>
                </a:moveTo>
                <a:lnTo>
                  <a:pt x="266508" y="2909"/>
                </a:lnTo>
                <a:lnTo>
                  <a:pt x="252125" y="32855"/>
                </a:lnTo>
                <a:lnTo>
                  <a:pt x="248293" y="41551"/>
                </a:lnTo>
                <a:lnTo>
                  <a:pt x="247335" y="42516"/>
                </a:lnTo>
                <a:lnTo>
                  <a:pt x="245419" y="48314"/>
                </a:lnTo>
                <a:lnTo>
                  <a:pt x="271474" y="48314"/>
                </a:lnTo>
                <a:lnTo>
                  <a:pt x="294302" y="2909"/>
                </a:lnTo>
                <a:close/>
              </a:path>
              <a:path w="917575" h="127635">
                <a:moveTo>
                  <a:pt x="349915" y="2909"/>
                </a:moveTo>
                <a:lnTo>
                  <a:pt x="311558" y="2909"/>
                </a:lnTo>
                <a:lnTo>
                  <a:pt x="311558" y="124641"/>
                </a:lnTo>
                <a:lnTo>
                  <a:pt x="337449" y="124641"/>
                </a:lnTo>
                <a:lnTo>
                  <a:pt x="337449" y="74400"/>
                </a:lnTo>
                <a:lnTo>
                  <a:pt x="373810" y="74400"/>
                </a:lnTo>
                <a:lnTo>
                  <a:pt x="371961" y="70535"/>
                </a:lnTo>
                <a:lnTo>
                  <a:pt x="382431" y="65131"/>
                </a:lnTo>
                <a:lnTo>
                  <a:pt x="389575" y="57734"/>
                </a:lnTo>
                <a:lnTo>
                  <a:pt x="390754" y="55077"/>
                </a:lnTo>
                <a:lnTo>
                  <a:pt x="337449" y="55077"/>
                </a:lnTo>
                <a:lnTo>
                  <a:pt x="337449" y="21256"/>
                </a:lnTo>
                <a:lnTo>
                  <a:pt x="391381" y="21256"/>
                </a:lnTo>
                <a:lnTo>
                  <a:pt x="390757" y="18395"/>
                </a:lnTo>
                <a:lnTo>
                  <a:pt x="379989" y="7981"/>
                </a:lnTo>
                <a:lnTo>
                  <a:pt x="365447" y="3724"/>
                </a:lnTo>
                <a:lnTo>
                  <a:pt x="349915" y="2909"/>
                </a:lnTo>
                <a:close/>
              </a:path>
              <a:path w="917575" h="127635">
                <a:moveTo>
                  <a:pt x="373810" y="74400"/>
                </a:moveTo>
                <a:lnTo>
                  <a:pt x="346070" y="74400"/>
                </a:lnTo>
                <a:lnTo>
                  <a:pt x="369087" y="124641"/>
                </a:lnTo>
                <a:lnTo>
                  <a:pt x="397839" y="124641"/>
                </a:lnTo>
                <a:lnTo>
                  <a:pt x="373810" y="74400"/>
                </a:lnTo>
                <a:close/>
              </a:path>
              <a:path w="917575" h="127635">
                <a:moveTo>
                  <a:pt x="391381" y="21256"/>
                </a:moveTo>
                <a:lnTo>
                  <a:pt x="355663" y="21256"/>
                </a:lnTo>
                <a:lnTo>
                  <a:pt x="359495" y="23187"/>
                </a:lnTo>
                <a:lnTo>
                  <a:pt x="365243" y="25131"/>
                </a:lnTo>
                <a:lnTo>
                  <a:pt x="367171" y="28994"/>
                </a:lnTo>
                <a:lnTo>
                  <a:pt x="367171" y="51212"/>
                </a:lnTo>
                <a:lnTo>
                  <a:pt x="358537" y="54110"/>
                </a:lnTo>
                <a:lnTo>
                  <a:pt x="354705" y="55077"/>
                </a:lnTo>
                <a:lnTo>
                  <a:pt x="390754" y="55077"/>
                </a:lnTo>
                <a:lnTo>
                  <a:pt x="393663" y="48525"/>
                </a:lnTo>
                <a:lnTo>
                  <a:pt x="394965" y="37686"/>
                </a:lnTo>
                <a:lnTo>
                  <a:pt x="391381" y="21256"/>
                </a:lnTo>
                <a:close/>
              </a:path>
              <a:path w="917575" h="127635">
                <a:moveTo>
                  <a:pt x="501377" y="2909"/>
                </a:moveTo>
                <a:lnTo>
                  <a:pt x="419898" y="2909"/>
                </a:lnTo>
                <a:lnTo>
                  <a:pt x="419898" y="124641"/>
                </a:lnTo>
                <a:lnTo>
                  <a:pt x="505209" y="124641"/>
                </a:lnTo>
                <a:lnTo>
                  <a:pt x="505209" y="101453"/>
                </a:lnTo>
                <a:lnTo>
                  <a:pt x="446734" y="101453"/>
                </a:lnTo>
                <a:lnTo>
                  <a:pt x="446734" y="72467"/>
                </a:lnTo>
                <a:lnTo>
                  <a:pt x="484121" y="72467"/>
                </a:lnTo>
                <a:lnTo>
                  <a:pt x="484121" y="50245"/>
                </a:lnTo>
                <a:lnTo>
                  <a:pt x="446734" y="50245"/>
                </a:lnTo>
                <a:lnTo>
                  <a:pt x="446734" y="25131"/>
                </a:lnTo>
                <a:lnTo>
                  <a:pt x="501377" y="25131"/>
                </a:lnTo>
                <a:lnTo>
                  <a:pt x="501377" y="2909"/>
                </a:lnTo>
                <a:close/>
              </a:path>
              <a:path w="917575" h="127635">
                <a:moveTo>
                  <a:pt x="554104" y="2909"/>
                </a:moveTo>
                <a:lnTo>
                  <a:pt x="527268" y="2909"/>
                </a:lnTo>
                <a:lnTo>
                  <a:pt x="527268" y="124641"/>
                </a:lnTo>
                <a:lnTo>
                  <a:pt x="606831" y="124641"/>
                </a:lnTo>
                <a:lnTo>
                  <a:pt x="606831" y="101453"/>
                </a:lnTo>
                <a:lnTo>
                  <a:pt x="554104" y="101453"/>
                </a:lnTo>
                <a:lnTo>
                  <a:pt x="554104" y="2909"/>
                </a:lnTo>
                <a:close/>
              </a:path>
              <a:path w="917575" h="127635">
                <a:moveTo>
                  <a:pt x="635595" y="88892"/>
                </a:moveTo>
                <a:lnTo>
                  <a:pt x="614494" y="103385"/>
                </a:lnTo>
                <a:lnTo>
                  <a:pt x="623425" y="115311"/>
                </a:lnTo>
                <a:lnTo>
                  <a:pt x="633434" y="122708"/>
                </a:lnTo>
                <a:lnTo>
                  <a:pt x="645238" y="126482"/>
                </a:lnTo>
                <a:lnTo>
                  <a:pt x="659557" y="127539"/>
                </a:lnTo>
                <a:lnTo>
                  <a:pt x="665305" y="127539"/>
                </a:lnTo>
                <a:lnTo>
                  <a:pt x="675856" y="125606"/>
                </a:lnTo>
                <a:lnTo>
                  <a:pt x="682562" y="121742"/>
                </a:lnTo>
                <a:lnTo>
                  <a:pt x="692538" y="112956"/>
                </a:lnTo>
                <a:lnTo>
                  <a:pt x="696202" y="106283"/>
                </a:lnTo>
                <a:lnTo>
                  <a:pt x="658599" y="106283"/>
                </a:lnTo>
                <a:lnTo>
                  <a:pt x="651093" y="105061"/>
                </a:lnTo>
                <a:lnTo>
                  <a:pt x="644578" y="101573"/>
                </a:lnTo>
                <a:lnTo>
                  <a:pt x="639323" y="96093"/>
                </a:lnTo>
                <a:lnTo>
                  <a:pt x="635595" y="88892"/>
                </a:lnTo>
                <a:close/>
              </a:path>
              <a:path w="917575" h="127635">
                <a:moveTo>
                  <a:pt x="656684" y="0"/>
                </a:moveTo>
                <a:lnTo>
                  <a:pt x="640024" y="2582"/>
                </a:lnTo>
                <a:lnTo>
                  <a:pt x="627682" y="9784"/>
                </a:lnTo>
                <a:lnTo>
                  <a:pt x="620016" y="20792"/>
                </a:lnTo>
                <a:lnTo>
                  <a:pt x="617381" y="34788"/>
                </a:lnTo>
                <a:lnTo>
                  <a:pt x="620063" y="50065"/>
                </a:lnTo>
                <a:lnTo>
                  <a:pt x="627328" y="60632"/>
                </a:lnTo>
                <a:lnTo>
                  <a:pt x="638009" y="67939"/>
                </a:lnTo>
                <a:lnTo>
                  <a:pt x="662214" y="78340"/>
                </a:lnTo>
                <a:lnTo>
                  <a:pt x="669268" y="82250"/>
                </a:lnTo>
                <a:lnTo>
                  <a:pt x="672907" y="86341"/>
                </a:lnTo>
                <a:lnTo>
                  <a:pt x="673940" y="91791"/>
                </a:lnTo>
                <a:lnTo>
                  <a:pt x="673940" y="103385"/>
                </a:lnTo>
                <a:lnTo>
                  <a:pt x="664347" y="106283"/>
                </a:lnTo>
                <a:lnTo>
                  <a:pt x="696202" y="106283"/>
                </a:lnTo>
                <a:lnTo>
                  <a:pt x="697661" y="103627"/>
                </a:lnTo>
                <a:lnTo>
                  <a:pt x="699548" y="95384"/>
                </a:lnTo>
                <a:lnTo>
                  <a:pt x="699724" y="91791"/>
                </a:lnTo>
                <a:lnTo>
                  <a:pt x="699818" y="78265"/>
                </a:lnTo>
                <a:lnTo>
                  <a:pt x="694070" y="70535"/>
                </a:lnTo>
                <a:lnTo>
                  <a:pt x="693112" y="67637"/>
                </a:lnTo>
                <a:lnTo>
                  <a:pt x="688322" y="61840"/>
                </a:lnTo>
                <a:lnTo>
                  <a:pt x="679688" y="56043"/>
                </a:lnTo>
                <a:lnTo>
                  <a:pt x="672024" y="54110"/>
                </a:lnTo>
                <a:lnTo>
                  <a:pt x="656684" y="48314"/>
                </a:lnTo>
                <a:lnTo>
                  <a:pt x="649965" y="45415"/>
                </a:lnTo>
                <a:lnTo>
                  <a:pt x="641343" y="42516"/>
                </a:lnTo>
                <a:lnTo>
                  <a:pt x="641343" y="31888"/>
                </a:lnTo>
                <a:lnTo>
                  <a:pt x="642301" y="21256"/>
                </a:lnTo>
                <a:lnTo>
                  <a:pt x="696107" y="21256"/>
                </a:lnTo>
                <a:lnTo>
                  <a:pt x="688634" y="12639"/>
                </a:lnTo>
                <a:lnTo>
                  <a:pt x="679333" y="5679"/>
                </a:lnTo>
                <a:lnTo>
                  <a:pt x="668772" y="1435"/>
                </a:lnTo>
                <a:lnTo>
                  <a:pt x="656684" y="0"/>
                </a:lnTo>
                <a:close/>
              </a:path>
              <a:path w="917575" h="127635">
                <a:moveTo>
                  <a:pt x="696107" y="21256"/>
                </a:moveTo>
                <a:lnTo>
                  <a:pt x="665305" y="21256"/>
                </a:lnTo>
                <a:lnTo>
                  <a:pt x="672982" y="28028"/>
                </a:lnTo>
                <a:lnTo>
                  <a:pt x="676814" y="34788"/>
                </a:lnTo>
                <a:lnTo>
                  <a:pt x="696944" y="22222"/>
                </a:lnTo>
                <a:lnTo>
                  <a:pt x="696107" y="21256"/>
                </a:lnTo>
                <a:close/>
              </a:path>
              <a:path w="917575" h="127635">
                <a:moveTo>
                  <a:pt x="802398" y="2909"/>
                </a:moveTo>
                <a:lnTo>
                  <a:pt x="721877" y="2909"/>
                </a:lnTo>
                <a:lnTo>
                  <a:pt x="721877" y="124641"/>
                </a:lnTo>
                <a:lnTo>
                  <a:pt x="806229" y="124641"/>
                </a:lnTo>
                <a:lnTo>
                  <a:pt x="806229" y="101453"/>
                </a:lnTo>
                <a:lnTo>
                  <a:pt x="747755" y="101453"/>
                </a:lnTo>
                <a:lnTo>
                  <a:pt x="747755" y="72467"/>
                </a:lnTo>
                <a:lnTo>
                  <a:pt x="785141" y="72467"/>
                </a:lnTo>
                <a:lnTo>
                  <a:pt x="785141" y="50245"/>
                </a:lnTo>
                <a:lnTo>
                  <a:pt x="747755" y="50245"/>
                </a:lnTo>
                <a:lnTo>
                  <a:pt x="747755" y="25131"/>
                </a:lnTo>
                <a:lnTo>
                  <a:pt x="802398" y="25131"/>
                </a:lnTo>
                <a:lnTo>
                  <a:pt x="802398" y="2909"/>
                </a:lnTo>
                <a:close/>
              </a:path>
              <a:path w="917575" h="127635">
                <a:moveTo>
                  <a:pt x="855124" y="2909"/>
                </a:moveTo>
                <a:lnTo>
                  <a:pt x="830204" y="2909"/>
                </a:lnTo>
                <a:lnTo>
                  <a:pt x="830204" y="124641"/>
                </a:lnTo>
                <a:lnTo>
                  <a:pt x="854166" y="124641"/>
                </a:lnTo>
                <a:lnTo>
                  <a:pt x="854047" y="61840"/>
                </a:lnTo>
                <a:lnTo>
                  <a:pt x="853208" y="48314"/>
                </a:lnTo>
                <a:lnTo>
                  <a:pt x="853208" y="45415"/>
                </a:lnTo>
                <a:lnTo>
                  <a:pt x="878718" y="45415"/>
                </a:lnTo>
                <a:lnTo>
                  <a:pt x="855124" y="2909"/>
                </a:lnTo>
                <a:close/>
              </a:path>
              <a:path w="917575" h="127635">
                <a:moveTo>
                  <a:pt x="878718" y="45415"/>
                </a:moveTo>
                <a:lnTo>
                  <a:pt x="854166" y="45415"/>
                </a:lnTo>
                <a:lnTo>
                  <a:pt x="860872" y="59908"/>
                </a:lnTo>
                <a:lnTo>
                  <a:pt x="860872" y="60874"/>
                </a:lnTo>
                <a:lnTo>
                  <a:pt x="863759" y="65704"/>
                </a:lnTo>
                <a:lnTo>
                  <a:pt x="895423" y="124641"/>
                </a:lnTo>
                <a:lnTo>
                  <a:pt x="917393" y="124641"/>
                </a:lnTo>
                <a:lnTo>
                  <a:pt x="917393" y="74400"/>
                </a:lnTo>
                <a:lnTo>
                  <a:pt x="893507" y="74400"/>
                </a:lnTo>
                <a:lnTo>
                  <a:pt x="892485" y="73434"/>
                </a:lnTo>
                <a:lnTo>
                  <a:pt x="890569" y="68602"/>
                </a:lnTo>
                <a:lnTo>
                  <a:pt x="890569" y="67637"/>
                </a:lnTo>
                <a:lnTo>
                  <a:pt x="889675" y="65704"/>
                </a:lnTo>
                <a:lnTo>
                  <a:pt x="887759" y="61840"/>
                </a:lnTo>
                <a:lnTo>
                  <a:pt x="886763" y="59908"/>
                </a:lnTo>
                <a:lnTo>
                  <a:pt x="878718" y="45415"/>
                </a:lnTo>
                <a:close/>
              </a:path>
              <a:path w="917575" h="127635">
                <a:moveTo>
                  <a:pt x="917393" y="2909"/>
                </a:moveTo>
                <a:lnTo>
                  <a:pt x="892485" y="2909"/>
                </a:lnTo>
                <a:lnTo>
                  <a:pt x="892485" y="53145"/>
                </a:lnTo>
                <a:lnTo>
                  <a:pt x="893394" y="60874"/>
                </a:lnTo>
                <a:lnTo>
                  <a:pt x="893507" y="74400"/>
                </a:lnTo>
                <a:lnTo>
                  <a:pt x="917393" y="74400"/>
                </a:lnTo>
                <a:lnTo>
                  <a:pt x="917393" y="2909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2607945" y="2251991"/>
            <a:ext cx="3838575" cy="977265"/>
          </a:xfrm>
          <a:prstGeom prst="rect">
            <a:avLst/>
          </a:prstGeom>
        </p:spPr>
        <p:txBody>
          <a:bodyPr wrap="square" lIns="0" tIns="12255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65"/>
              </a:spcBef>
            </a:pP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We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enable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travel</a:t>
            </a:r>
            <a:r>
              <a:rPr dirty="0" sz="24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and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70"/>
              </a:spcBef>
            </a:pP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transport needs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tomorrow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499742" y="1633550"/>
            <a:ext cx="605599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The Swedish </a:t>
            </a:r>
            <a:r>
              <a:rPr dirty="0" spc="-20"/>
              <a:t>Transport</a:t>
            </a:r>
            <a:r>
              <a:rPr dirty="0" spc="-285"/>
              <a:t> </a:t>
            </a:r>
            <a:r>
              <a:rPr dirty="0"/>
              <a:t>Agency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3409083" y="4445609"/>
            <a:ext cx="2286000" cy="2667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 spc="-215">
                <a:latin typeface="Arial"/>
                <a:cs typeface="Arial"/>
              </a:rPr>
              <a:t>@transportstyrelsen</a:t>
            </a:r>
            <a:r>
              <a:rPr dirty="0" sz="1550" spc="-210">
                <a:latin typeface="Arial"/>
                <a:cs typeface="Arial"/>
              </a:rPr>
              <a:t> </a:t>
            </a:r>
            <a:r>
              <a:rPr dirty="0" sz="1550" spc="-260">
                <a:latin typeface="Arial"/>
                <a:cs typeface="Arial"/>
              </a:rPr>
              <a:t>@TS_Nyheter</a:t>
            </a:r>
            <a:endParaRPr sz="155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421783" y="3570737"/>
            <a:ext cx="553475" cy="7875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789830" y="3570737"/>
            <a:ext cx="542646" cy="77388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0952" cy="51434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741919" y="4517135"/>
            <a:ext cx="1097279" cy="3337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969644" marR="5080" indent="-957580">
              <a:lnSpc>
                <a:spcPct val="100000"/>
              </a:lnSpc>
              <a:spcBef>
                <a:spcPts val="105"/>
              </a:spcBef>
            </a:pPr>
            <a:r>
              <a:rPr dirty="0"/>
              <a:t>Regulatory Scoping</a:t>
            </a:r>
            <a:r>
              <a:rPr dirty="0" spc="-125"/>
              <a:t> </a:t>
            </a:r>
            <a:r>
              <a:rPr dirty="0" spc="-5"/>
              <a:t>Exercise  </a:t>
            </a:r>
            <a:r>
              <a:rPr dirty="0"/>
              <a:t>of IMO</a:t>
            </a:r>
            <a:r>
              <a:rPr dirty="0" spc="-55"/>
              <a:t> </a:t>
            </a:r>
            <a:r>
              <a:rPr dirty="0"/>
              <a:t>instruments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325370" y="2776854"/>
            <a:ext cx="4392295" cy="1768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FFFFFF"/>
                </a:solidFill>
                <a:latin typeface="Arial"/>
                <a:cs typeface="Arial"/>
              </a:rPr>
              <a:t>The 4th 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UK Maritime Autonomous</a:t>
            </a:r>
            <a:r>
              <a:rPr dirty="0" sz="1800" spc="-1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Systems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Regulatory</a:t>
            </a:r>
            <a:r>
              <a:rPr dirty="0" sz="18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Conference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600" spc="-5">
                <a:solidFill>
                  <a:srgbClr val="FFFFFF"/>
                </a:solidFill>
                <a:latin typeface="Arial"/>
                <a:cs typeface="Arial"/>
              </a:rPr>
              <a:t>2019-01-17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00">
              <a:latin typeface="Times New Roman"/>
              <a:cs typeface="Times New Roman"/>
            </a:endParaRPr>
          </a:p>
          <a:p>
            <a:pPr algn="ctr" marL="1270">
              <a:lnSpc>
                <a:spcPct val="100000"/>
              </a:lnSpc>
            </a:pPr>
            <a:r>
              <a:rPr dirty="0" sz="1400" spc="-5" b="1">
                <a:solidFill>
                  <a:srgbClr val="FFFFFF"/>
                </a:solidFill>
                <a:latin typeface="Arial"/>
                <a:cs typeface="Arial"/>
              </a:rPr>
              <a:t>Henrik</a:t>
            </a:r>
            <a:r>
              <a:rPr dirty="0" sz="1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00" spc="-20" b="1">
                <a:solidFill>
                  <a:srgbClr val="FFFFFF"/>
                </a:solidFill>
                <a:latin typeface="Arial"/>
                <a:cs typeface="Arial"/>
              </a:rPr>
              <a:t>Tunfors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400" spc="-5">
                <a:solidFill>
                  <a:srgbClr val="FFFFFF"/>
                </a:solidFill>
                <a:latin typeface="Arial"/>
                <a:cs typeface="Arial"/>
              </a:rPr>
              <a:t>Senior</a:t>
            </a:r>
            <a:r>
              <a:rPr dirty="0" sz="14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Arial"/>
                <a:cs typeface="Arial"/>
              </a:rPr>
              <a:t>advisor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6608" y="288163"/>
            <a:ext cx="684022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606264"/>
                </a:solidFill>
              </a:rPr>
              <a:t>International Maritime</a:t>
            </a:r>
            <a:r>
              <a:rPr dirty="0" spc="-145">
                <a:solidFill>
                  <a:srgbClr val="606264"/>
                </a:solidFill>
              </a:rPr>
              <a:t> </a:t>
            </a:r>
            <a:r>
              <a:rPr dirty="0">
                <a:solidFill>
                  <a:srgbClr val="606264"/>
                </a:solidFill>
              </a:rPr>
              <a:t>Organization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6608" y="1022984"/>
            <a:ext cx="6448425" cy="3538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0820" marR="69215" indent="-198120">
              <a:lnSpc>
                <a:spcPct val="110000"/>
              </a:lnSpc>
              <a:spcBef>
                <a:spcPts val="100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1948 Inter-Governmental Maritime Consultative Organization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(IMCO),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changed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IMO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</a:t>
            </a:r>
            <a:r>
              <a:rPr dirty="0" sz="1800" spc="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1982</a:t>
            </a:r>
            <a:endParaRPr sz="1800">
              <a:latin typeface="Arial"/>
              <a:cs typeface="Arial"/>
            </a:endParaRPr>
          </a:p>
          <a:p>
            <a:pPr marL="210820" indent="-198120">
              <a:lnSpc>
                <a:spcPct val="100000"/>
              </a:lnSpc>
              <a:spcBef>
                <a:spcPts val="1420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IMO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Convention entered into force in</a:t>
            </a:r>
            <a:r>
              <a:rPr dirty="0" sz="1800" spc="3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1958</a:t>
            </a:r>
            <a:endParaRPr sz="1800">
              <a:latin typeface="Arial"/>
              <a:cs typeface="Arial"/>
            </a:endParaRPr>
          </a:p>
          <a:p>
            <a:pPr marL="210820" indent="-198120">
              <a:lnSpc>
                <a:spcPct val="100000"/>
              </a:lnSpc>
              <a:spcBef>
                <a:spcPts val="1415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Governance and organization</a:t>
            </a:r>
            <a:r>
              <a:rPr dirty="0" sz="1800" spc="4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structure:</a:t>
            </a:r>
            <a:endParaRPr sz="18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1420"/>
              </a:spcBef>
              <a:buClr>
                <a:srgbClr val="00A0DE"/>
              </a:buClr>
              <a:buSzPct val="85714"/>
              <a:buChar char="•"/>
              <a:tabLst>
                <a:tab pos="667385" algn="l"/>
                <a:tab pos="668020" algn="l"/>
              </a:tabLst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Assembly</a:t>
            </a:r>
            <a:endParaRPr sz="14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770"/>
              </a:spcBef>
              <a:buClr>
                <a:srgbClr val="00A0DE"/>
              </a:buClr>
              <a:buSzPct val="82142"/>
              <a:buChar char="•"/>
              <a:tabLst>
                <a:tab pos="667385" algn="l"/>
                <a:tab pos="668020" algn="l"/>
              </a:tabLst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Council</a:t>
            </a:r>
            <a:endParaRPr sz="14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765"/>
              </a:spcBef>
              <a:buClr>
                <a:srgbClr val="00A0DE"/>
              </a:buClr>
              <a:buSzPct val="82142"/>
              <a:buChar char="•"/>
              <a:tabLst>
                <a:tab pos="667385" algn="l"/>
                <a:tab pos="668020" algn="l"/>
              </a:tabLst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Main Committees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(</a:t>
            </a:r>
            <a:r>
              <a:rPr dirty="0" sz="1400" b="1">
                <a:solidFill>
                  <a:srgbClr val="006FC0"/>
                </a:solidFill>
                <a:latin typeface="Arial"/>
                <a:cs typeface="Arial"/>
              </a:rPr>
              <a:t>MSC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,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MEPC,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LEG,</a:t>
            </a:r>
            <a:r>
              <a:rPr dirty="0" sz="1400" spc="-9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 spc="-20">
                <a:solidFill>
                  <a:srgbClr val="606264"/>
                </a:solidFill>
                <a:latin typeface="Arial"/>
                <a:cs typeface="Arial"/>
              </a:rPr>
              <a:t>FAL)</a:t>
            </a:r>
            <a:endParaRPr sz="14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770"/>
              </a:spcBef>
              <a:buClr>
                <a:srgbClr val="00A0DE"/>
              </a:buClr>
              <a:buSzPct val="82142"/>
              <a:buChar char="•"/>
              <a:tabLst>
                <a:tab pos="667385" algn="l"/>
                <a:tab pos="668020" algn="l"/>
              </a:tabLst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Sub-Committees</a:t>
            </a:r>
            <a:endParaRPr sz="1400">
              <a:latin typeface="Arial"/>
              <a:cs typeface="Arial"/>
            </a:endParaRPr>
          </a:p>
          <a:p>
            <a:pPr marL="210820" marR="5080" indent="-198120">
              <a:lnSpc>
                <a:spcPct val="110000"/>
              </a:lnSpc>
              <a:spcBef>
                <a:spcPts val="550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Member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States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 International Organizations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(IGOs,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NGOs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etc.)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5376" y="291211"/>
            <a:ext cx="267462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solidFill>
                  <a:srgbClr val="606264"/>
                </a:solidFill>
                <a:latin typeface="Arial"/>
                <a:cs typeface="Arial"/>
              </a:rPr>
              <a:t>Looking</a:t>
            </a:r>
            <a:r>
              <a:rPr dirty="0" sz="2800" spc="-35" b="1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800" spc="-5" b="1">
                <a:solidFill>
                  <a:srgbClr val="606264"/>
                </a:solidFill>
                <a:latin typeface="Arial"/>
                <a:cs typeface="Arial"/>
              </a:rPr>
              <a:t>back…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19200" y="1409700"/>
            <a:ext cx="5585459" cy="31592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77672" y="891285"/>
            <a:ext cx="26269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MSC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VIII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(March</a:t>
            </a:r>
            <a:r>
              <a:rPr dirty="0" sz="1800" spc="-35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006FC0"/>
                </a:solidFill>
                <a:latin typeface="Arial"/>
                <a:cs typeface="Arial"/>
              </a:rPr>
              <a:t>1964)…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3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916935"/>
            <a:ext cx="9144000" cy="22265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93547" y="159842"/>
            <a:ext cx="639445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solidFill>
                  <a:srgbClr val="606264"/>
                </a:solidFill>
              </a:rPr>
              <a:t>Autonomous </a:t>
            </a:r>
            <a:r>
              <a:rPr dirty="0" sz="2400">
                <a:solidFill>
                  <a:srgbClr val="606264"/>
                </a:solidFill>
              </a:rPr>
              <a:t>ships</a:t>
            </a:r>
            <a:endParaRPr sz="2400"/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400" spc="-15">
                <a:solidFill>
                  <a:srgbClr val="606264"/>
                </a:solidFill>
              </a:rPr>
              <a:t>IMO’s </a:t>
            </a:r>
            <a:r>
              <a:rPr dirty="0" sz="2400" spc="-5">
                <a:solidFill>
                  <a:srgbClr val="606264"/>
                </a:solidFill>
              </a:rPr>
              <a:t>regulatory scoping exercise </a:t>
            </a:r>
            <a:r>
              <a:rPr dirty="0" sz="2400">
                <a:solidFill>
                  <a:srgbClr val="606264"/>
                </a:solidFill>
              </a:rPr>
              <a:t>on</a:t>
            </a:r>
            <a:r>
              <a:rPr dirty="0" sz="2400" spc="-105">
                <a:solidFill>
                  <a:srgbClr val="606264"/>
                </a:solidFill>
              </a:rPr>
              <a:t> </a:t>
            </a:r>
            <a:r>
              <a:rPr dirty="0" sz="2400">
                <a:solidFill>
                  <a:srgbClr val="606264"/>
                </a:solidFill>
              </a:rPr>
              <a:t>MASS</a:t>
            </a:r>
            <a:endParaRPr sz="24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4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7224" y="1208989"/>
            <a:ext cx="6754495" cy="12458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The ninety-eighth session of the Maritime </a:t>
            </a:r>
            <a:r>
              <a:rPr dirty="0" sz="2000" spc="-5">
                <a:solidFill>
                  <a:srgbClr val="606264"/>
                </a:solidFill>
                <a:latin typeface="Arial"/>
                <a:cs typeface="Arial"/>
              </a:rPr>
              <a:t>Safety</a:t>
            </a:r>
            <a:r>
              <a:rPr dirty="0" sz="2000" spc="-14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Committee  (MSC 98), agreed to work on a 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"Regulatory scoping  exercise for the use of Maritime Autonomous Surface  Ships (</a:t>
            </a:r>
            <a:r>
              <a:rPr dirty="0" sz="2000" b="1">
                <a:solidFill>
                  <a:srgbClr val="006FC0"/>
                </a:solidFill>
                <a:latin typeface="Arial"/>
                <a:cs typeface="Arial"/>
              </a:rPr>
              <a:t>MASS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)"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, with a target completion year of</a:t>
            </a:r>
            <a:r>
              <a:rPr dirty="0" sz="2000" spc="-15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2020.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273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>
                <a:solidFill>
                  <a:srgbClr val="606264"/>
                </a:solidFill>
              </a:rPr>
              <a:t>regulatory scoping exercise on</a:t>
            </a:r>
            <a:r>
              <a:rPr dirty="0" sz="2000" spc="-125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0875" y="1063244"/>
            <a:ext cx="7282815" cy="3135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Why?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00">
              <a:latin typeface="Times New Roman"/>
              <a:cs typeface="Times New Roman"/>
            </a:endParaRPr>
          </a:p>
          <a:p>
            <a:pPr marL="361315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Organization should be proactive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and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take a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leading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role on</a:t>
            </a:r>
            <a:r>
              <a:rPr dirty="0" sz="1800" spc="9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this</a:t>
            </a:r>
            <a:endParaRPr sz="1800">
              <a:latin typeface="Arial"/>
              <a:cs typeface="Arial"/>
            </a:endParaRPr>
          </a:p>
          <a:p>
            <a:pPr marL="361315">
              <a:lnSpc>
                <a:spcPct val="100000"/>
              </a:lnSpc>
              <a:spcBef>
                <a:spcPts val="219"/>
              </a:spcBef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issue</a:t>
            </a:r>
            <a:endParaRPr sz="1800">
              <a:latin typeface="Arial"/>
              <a:cs typeface="Arial"/>
            </a:endParaRPr>
          </a:p>
          <a:p>
            <a:pPr marL="361315" indent="-198120">
              <a:lnSpc>
                <a:spcPct val="100000"/>
              </a:lnSpc>
              <a:spcBef>
                <a:spcPts val="1245"/>
              </a:spcBef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 spc="-95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review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IMO’s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international regulatory framework</a:t>
            </a:r>
            <a:r>
              <a:rPr dirty="0" sz="1800" spc="18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</a:t>
            </a:r>
            <a:endParaRPr sz="1800">
              <a:latin typeface="Arial"/>
              <a:cs typeface="Arial"/>
            </a:endParaRPr>
          </a:p>
          <a:p>
            <a:pPr marL="361315" marR="1899285" indent="-198120">
              <a:lnSpc>
                <a:spcPct val="110000"/>
              </a:lnSpc>
              <a:spcBef>
                <a:spcPts val="1035"/>
              </a:spcBef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Determine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which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provisions </a:t>
            </a:r>
            <a:r>
              <a:rPr dirty="0" sz="1800" spc="-10">
                <a:solidFill>
                  <a:srgbClr val="006FC0"/>
                </a:solidFill>
                <a:latin typeface="Arial"/>
                <a:cs typeface="Arial"/>
              </a:rPr>
              <a:t>apply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or not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 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 may preclude or not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operations  (as currently</a:t>
            </a:r>
            <a:r>
              <a:rPr dirty="0" sz="1800" spc="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drafted)</a:t>
            </a:r>
            <a:endParaRPr sz="1800">
              <a:latin typeface="Arial"/>
              <a:cs typeface="Arial"/>
            </a:endParaRPr>
          </a:p>
          <a:p>
            <a:pPr marL="361315" indent="-198120">
              <a:lnSpc>
                <a:spcPct val="100000"/>
              </a:lnSpc>
              <a:spcBef>
                <a:spcPts val="1245"/>
              </a:spcBef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Identify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gaps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or issues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and </a:t>
            </a:r>
            <a:r>
              <a:rPr dirty="0" sz="1800" spc="-10">
                <a:solidFill>
                  <a:srgbClr val="006FC0"/>
                </a:solidFill>
                <a:latin typeface="Arial"/>
                <a:cs typeface="Arial"/>
              </a:rPr>
              <a:t>analyse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best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way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</a:t>
            </a:r>
            <a:r>
              <a:rPr dirty="0" sz="1800" spc="12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address.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916935"/>
            <a:ext cx="9144000" cy="22265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93547" y="159842"/>
            <a:ext cx="639445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solidFill>
                  <a:srgbClr val="606264"/>
                </a:solidFill>
              </a:rPr>
              <a:t>Autonomous </a:t>
            </a:r>
            <a:r>
              <a:rPr dirty="0" sz="2400">
                <a:solidFill>
                  <a:srgbClr val="606264"/>
                </a:solidFill>
              </a:rPr>
              <a:t>ships</a:t>
            </a:r>
            <a:endParaRPr sz="2400"/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400" spc="-15">
                <a:solidFill>
                  <a:srgbClr val="606264"/>
                </a:solidFill>
              </a:rPr>
              <a:t>IMO’s </a:t>
            </a:r>
            <a:r>
              <a:rPr dirty="0" sz="2400" spc="-5">
                <a:solidFill>
                  <a:srgbClr val="606264"/>
                </a:solidFill>
              </a:rPr>
              <a:t>regulatory scoping exercise </a:t>
            </a:r>
            <a:r>
              <a:rPr dirty="0" sz="2400">
                <a:solidFill>
                  <a:srgbClr val="606264"/>
                </a:solidFill>
              </a:rPr>
              <a:t>on</a:t>
            </a:r>
            <a:r>
              <a:rPr dirty="0" sz="2400" spc="-105">
                <a:solidFill>
                  <a:srgbClr val="606264"/>
                </a:solidFill>
              </a:rPr>
              <a:t> </a:t>
            </a:r>
            <a:r>
              <a:rPr dirty="0" sz="2400">
                <a:solidFill>
                  <a:srgbClr val="606264"/>
                </a:solidFill>
              </a:rPr>
              <a:t>MASS</a:t>
            </a:r>
            <a:endParaRPr sz="24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t>11</a:t>
            </a:fld>
          </a:p>
        </p:txBody>
      </p:sp>
      <p:sp>
        <p:nvSpPr>
          <p:cNvPr id="4" name="object 4"/>
          <p:cNvSpPr txBox="1"/>
          <p:nvPr/>
        </p:nvSpPr>
        <p:spPr>
          <a:xfrm>
            <a:off x="757224" y="1208989"/>
            <a:ext cx="6754495" cy="12458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The ninety-eighth session of the Maritime </a:t>
            </a:r>
            <a:r>
              <a:rPr dirty="0" sz="2000" spc="-5">
                <a:solidFill>
                  <a:srgbClr val="606264"/>
                </a:solidFill>
                <a:latin typeface="Arial"/>
                <a:cs typeface="Arial"/>
              </a:rPr>
              <a:t>Safety</a:t>
            </a:r>
            <a:r>
              <a:rPr dirty="0" sz="2000" spc="-14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Committee  (MSC 98), agreed to work on a 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"Regulatory scoping  exercise for the use of Maritime Autonomous Surface  Ships (</a:t>
            </a:r>
            <a:r>
              <a:rPr dirty="0" sz="2000" b="1">
                <a:solidFill>
                  <a:srgbClr val="006FC0"/>
                </a:solidFill>
                <a:latin typeface="Arial"/>
                <a:cs typeface="Arial"/>
              </a:rPr>
              <a:t>MASS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)"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, with a target completion year of</a:t>
            </a:r>
            <a:r>
              <a:rPr dirty="0" sz="2000" spc="-15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2020.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0265" y="1093723"/>
            <a:ext cx="7189470" cy="309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MSC </a:t>
            </a:r>
            <a:r>
              <a:rPr dirty="0" sz="1800" spc="-10" b="1">
                <a:solidFill>
                  <a:srgbClr val="006FC0"/>
                </a:solidFill>
                <a:latin typeface="Arial"/>
                <a:cs typeface="Arial"/>
              </a:rPr>
              <a:t>98–100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(June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2017–December</a:t>
            </a:r>
            <a:r>
              <a:rPr dirty="0" sz="1800" spc="6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2018)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 marL="266700" marR="337820" indent="-254000">
              <a:lnSpc>
                <a:spcPct val="110000"/>
              </a:lnSpc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need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take into consideration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human element and legal  aspects</a:t>
            </a:r>
            <a:endParaRPr sz="1800">
              <a:latin typeface="Arial"/>
              <a:cs typeface="Arial"/>
            </a:endParaRPr>
          </a:p>
          <a:p>
            <a:pPr marL="266700" indent="-254000">
              <a:lnSpc>
                <a:spcPct val="100000"/>
              </a:lnSpc>
              <a:spcBef>
                <a:spcPts val="820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Not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a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“drafting</a:t>
            </a:r>
            <a:r>
              <a:rPr dirty="0" sz="1800" spc="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exercise”</a:t>
            </a:r>
            <a:endParaRPr sz="1800">
              <a:latin typeface="Arial"/>
              <a:cs typeface="Arial"/>
            </a:endParaRPr>
          </a:p>
          <a:p>
            <a:pPr marL="266700" indent="-254000">
              <a:lnSpc>
                <a:spcPct val="100000"/>
              </a:lnSpc>
              <a:spcBef>
                <a:spcPts val="815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work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should be user-driven and not technology</a:t>
            </a:r>
            <a:r>
              <a:rPr dirty="0" sz="1800" spc="14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driven</a:t>
            </a:r>
            <a:endParaRPr sz="1800">
              <a:latin typeface="Arial"/>
              <a:cs typeface="Arial"/>
            </a:endParaRPr>
          </a:p>
          <a:p>
            <a:pPr marL="266700" marR="92710" indent="-254000">
              <a:lnSpc>
                <a:spcPct val="110000"/>
              </a:lnSpc>
              <a:spcBef>
                <a:spcPts val="600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LEG 105 (April 2018)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RSE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with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 target completion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year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2023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for 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LEG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instruments.</a:t>
            </a:r>
            <a:endParaRPr sz="1800">
              <a:latin typeface="Arial"/>
              <a:cs typeface="Arial"/>
            </a:endParaRPr>
          </a:p>
          <a:p>
            <a:pPr marL="266700" indent="-254000">
              <a:lnSpc>
                <a:spcPct val="100000"/>
              </a:lnSpc>
              <a:spcBef>
                <a:spcPts val="819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MSC 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take a coordinating</a:t>
            </a:r>
            <a:r>
              <a:rPr dirty="0" sz="1800" spc="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role.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7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93419" y="2766441"/>
            <a:ext cx="6842759" cy="6292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74900" marR="5080" indent="-2362835">
              <a:lnSpc>
                <a:spcPct val="110000"/>
              </a:lnSpc>
              <a:spcBef>
                <a:spcPts val="100"/>
              </a:spcBef>
            </a:pPr>
            <a:r>
              <a:rPr dirty="0" sz="1800" b="1">
                <a:solidFill>
                  <a:srgbClr val="606264"/>
                </a:solidFill>
                <a:latin typeface="Arial"/>
                <a:cs typeface="Arial"/>
              </a:rPr>
              <a:t>“a </a:t>
            </a:r>
            <a:r>
              <a:rPr dirty="0" sz="1800" spc="-5" b="1">
                <a:solidFill>
                  <a:srgbClr val="606264"/>
                </a:solidFill>
                <a:latin typeface="Arial"/>
                <a:cs typeface="Arial"/>
              </a:rPr>
              <a:t>ship </a:t>
            </a:r>
            <a:r>
              <a:rPr dirty="0" sz="1800" b="1">
                <a:solidFill>
                  <a:srgbClr val="606264"/>
                </a:solidFill>
                <a:latin typeface="Arial"/>
                <a:cs typeface="Arial"/>
              </a:rPr>
              <a:t>which, to a </a:t>
            </a:r>
            <a:r>
              <a:rPr dirty="0" sz="1800" spc="-15" b="1">
                <a:solidFill>
                  <a:srgbClr val="606264"/>
                </a:solidFill>
                <a:latin typeface="Arial"/>
                <a:cs typeface="Arial"/>
              </a:rPr>
              <a:t>varying </a:t>
            </a:r>
            <a:r>
              <a:rPr dirty="0" sz="1800" spc="-5" b="1">
                <a:solidFill>
                  <a:srgbClr val="606264"/>
                </a:solidFill>
                <a:latin typeface="Arial"/>
                <a:cs typeface="Arial"/>
              </a:rPr>
              <a:t>degree, can operate independent </a:t>
            </a:r>
            <a:r>
              <a:rPr dirty="0" sz="1800" b="1">
                <a:solidFill>
                  <a:srgbClr val="606264"/>
                </a:solidFill>
                <a:latin typeface="Arial"/>
                <a:cs typeface="Arial"/>
              </a:rPr>
              <a:t>of 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human</a:t>
            </a:r>
            <a:r>
              <a:rPr dirty="0" sz="1800" spc="-1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606264"/>
                </a:solidFill>
                <a:latin typeface="Arial"/>
                <a:cs typeface="Arial"/>
              </a:rPr>
              <a:t>interaction”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0875" y="1093723"/>
            <a:ext cx="7452995" cy="9817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</a:t>
            </a:r>
            <a:r>
              <a:rPr dirty="0" sz="1800" spc="-4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definition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750">
              <a:latin typeface="Times New Roman"/>
              <a:cs typeface="Times New Roman"/>
            </a:endParaRPr>
          </a:p>
          <a:p>
            <a:pPr marL="163195">
              <a:lnSpc>
                <a:spcPct val="100000"/>
              </a:lnSpc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For 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purpose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the regulatory scoping exercise,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is defined</a:t>
            </a:r>
            <a:r>
              <a:rPr dirty="0" sz="1800" spc="6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as: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8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0875" y="1134821"/>
            <a:ext cx="6465570" cy="2700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degrees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of</a:t>
            </a:r>
            <a:r>
              <a:rPr dirty="0" sz="1800" spc="-35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autonomy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506095" indent="-342900">
              <a:lnSpc>
                <a:spcPct val="100000"/>
              </a:lnSpc>
              <a:spcBef>
                <a:spcPts val="1230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Ship with automated processes and decision</a:t>
            </a:r>
            <a:r>
              <a:rPr dirty="0" sz="2000" spc="-12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support</a:t>
            </a:r>
            <a:endParaRPr sz="2000">
              <a:latin typeface="Arial"/>
              <a:cs typeface="Arial"/>
            </a:endParaRPr>
          </a:p>
          <a:p>
            <a:pPr marL="506095" indent="-342900">
              <a:lnSpc>
                <a:spcPct val="100000"/>
              </a:lnSpc>
              <a:spcBef>
                <a:spcPts val="1920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Remotely controlled ship with seafarers on</a:t>
            </a:r>
            <a:r>
              <a:rPr dirty="0" sz="2000" spc="-1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board</a:t>
            </a:r>
            <a:endParaRPr sz="2000">
              <a:latin typeface="Arial"/>
              <a:cs typeface="Arial"/>
            </a:endParaRPr>
          </a:p>
          <a:p>
            <a:pPr marL="506095" indent="-342900">
              <a:lnSpc>
                <a:spcPct val="100000"/>
              </a:lnSpc>
              <a:spcBef>
                <a:spcPts val="1925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Remotely controlled ship without seafarers on</a:t>
            </a:r>
            <a:r>
              <a:rPr dirty="0" sz="2000" spc="-1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board</a:t>
            </a:r>
            <a:endParaRPr sz="2000">
              <a:latin typeface="Arial"/>
              <a:cs typeface="Arial"/>
            </a:endParaRPr>
          </a:p>
          <a:p>
            <a:pPr marL="506095" indent="-342900">
              <a:lnSpc>
                <a:spcPct val="100000"/>
              </a:lnSpc>
              <a:spcBef>
                <a:spcPts val="1920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Fully autonomous</a:t>
            </a:r>
            <a:r>
              <a:rPr dirty="0" sz="2000" spc="-5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ship.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3948" y="292734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9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244" y="1089786"/>
            <a:ext cx="8018780" cy="3089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 methodology – the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2</a:t>
            </a:r>
            <a:r>
              <a:rPr dirty="0" sz="1800" spc="-6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steps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900">
              <a:latin typeface="Times New Roman"/>
              <a:cs typeface="Times New Roman"/>
            </a:endParaRPr>
          </a:p>
          <a:p>
            <a:pPr marL="260350" marR="676910" indent="-198120">
              <a:lnSpc>
                <a:spcPct val="110000"/>
              </a:lnSpc>
              <a:spcBef>
                <a:spcPts val="5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First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identify provisions in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IMO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instruments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which,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as currently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drafted:</a:t>
            </a:r>
            <a:endParaRPr sz="1800">
              <a:latin typeface="Arial"/>
              <a:cs typeface="Arial"/>
            </a:endParaRPr>
          </a:p>
          <a:p>
            <a:pPr marL="260350" indent="-198120">
              <a:lnSpc>
                <a:spcPct val="100000"/>
              </a:lnSpc>
              <a:spcBef>
                <a:spcPts val="1245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First step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“regulation by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regulation”</a:t>
            </a:r>
            <a:endParaRPr sz="1800">
              <a:latin typeface="Arial"/>
              <a:cs typeface="Arial"/>
            </a:endParaRPr>
          </a:p>
          <a:p>
            <a:pPr marL="260350" marR="5080" indent="-198120">
              <a:lnSpc>
                <a:spcPct val="110000"/>
              </a:lnSpc>
              <a:spcBef>
                <a:spcPts val="1035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Second </a:t>
            </a: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analyse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 determine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most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appropriate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way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addressing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operations, taking into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account,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inter alia, human element,  technology and operational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factors</a:t>
            </a:r>
            <a:r>
              <a:rPr dirty="0" sz="1800" spc="4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25">
                <a:solidFill>
                  <a:srgbClr val="606264"/>
                </a:solidFill>
                <a:latin typeface="Arial"/>
                <a:cs typeface="Arial"/>
              </a:rPr>
              <a:t>by:</a:t>
            </a:r>
            <a:endParaRPr sz="1800">
              <a:latin typeface="Arial"/>
              <a:cs typeface="Arial"/>
            </a:endParaRPr>
          </a:p>
          <a:p>
            <a:pPr marL="260350" indent="-198120">
              <a:lnSpc>
                <a:spcPct val="100000"/>
              </a:lnSpc>
              <a:spcBef>
                <a:spcPts val="1250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Second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step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“high</a:t>
            </a:r>
            <a:r>
              <a:rPr dirty="0" sz="1800" spc="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level”.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21143" y="1541845"/>
            <a:ext cx="7699377" cy="2887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92379" y="201549"/>
            <a:ext cx="5331460" cy="6356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Autonomous</a:t>
            </a:r>
            <a:r>
              <a:rPr dirty="0" sz="2000" spc="-20" b="1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ships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000" spc="-20" b="1">
                <a:solidFill>
                  <a:srgbClr val="606264"/>
                </a:solidFill>
                <a:latin typeface="Arial"/>
                <a:cs typeface="Arial"/>
              </a:rPr>
              <a:t>IMO’s </a:t>
            </a:r>
            <a:r>
              <a:rPr dirty="0" sz="2000" spc="-5" b="1">
                <a:solidFill>
                  <a:srgbClr val="606264"/>
                </a:solidFill>
                <a:latin typeface="Arial"/>
                <a:cs typeface="Arial"/>
              </a:rPr>
              <a:t>regulatory scoping exercise 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on</a:t>
            </a:r>
            <a:r>
              <a:rPr dirty="0" sz="2000" spc="-80" b="1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 spc="-5" b="1">
                <a:solidFill>
                  <a:srgbClr val="606264"/>
                </a:solidFill>
                <a:latin typeface="Arial"/>
                <a:cs typeface="Arial"/>
              </a:rPr>
              <a:t>MASS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10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06704" y="986790"/>
            <a:ext cx="38608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 documentation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step</a:t>
            </a:r>
            <a:r>
              <a:rPr dirty="0" sz="1800" spc="-114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4"/>
            <a:ext cx="429006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606264"/>
                </a:solidFill>
              </a:rPr>
              <a:t>Instruments to be</a:t>
            </a:r>
            <a:r>
              <a:rPr dirty="0" sz="2400" spc="-90">
                <a:solidFill>
                  <a:srgbClr val="606264"/>
                </a:solidFill>
              </a:rPr>
              <a:t> </a:t>
            </a:r>
            <a:r>
              <a:rPr dirty="0" sz="2400" spc="-5">
                <a:solidFill>
                  <a:srgbClr val="606264"/>
                </a:solidFill>
              </a:rPr>
              <a:t>considered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70687" y="836777"/>
            <a:ext cx="1605280" cy="3909695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COLREGs</a:t>
            </a:r>
            <a:r>
              <a:rPr dirty="0" sz="1400" spc="-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1972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CSC</a:t>
            </a:r>
            <a:r>
              <a:rPr dirty="0" sz="1400" spc="-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1972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LL</a:t>
            </a:r>
            <a:r>
              <a:rPr dirty="0" sz="1400" spc="-7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1966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LL PROT</a:t>
            </a:r>
            <a:r>
              <a:rPr dirty="0" sz="1400" spc="-1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1988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SAR</a:t>
            </a:r>
            <a:r>
              <a:rPr dirty="0" sz="1400" spc="-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SOLAS</a:t>
            </a:r>
            <a:r>
              <a:rPr dirty="0" sz="1400" spc="-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1974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SOLAS AGR</a:t>
            </a:r>
            <a:r>
              <a:rPr dirty="0" sz="1400" spc="-1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1996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SOLAS PROT</a:t>
            </a:r>
            <a:r>
              <a:rPr dirty="0" sz="1400" spc="-114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STCW</a:t>
            </a:r>
            <a:r>
              <a:rPr dirty="0" sz="1400" spc="-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1978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STCW-F</a:t>
            </a:r>
            <a:r>
              <a:rPr dirty="0" sz="1400" spc="-5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1995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STP</a:t>
            </a:r>
            <a:r>
              <a:rPr dirty="0" sz="1400" spc="-3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1971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25">
                <a:solidFill>
                  <a:srgbClr val="606264"/>
                </a:solidFill>
                <a:latin typeface="Arial"/>
                <a:cs typeface="Arial"/>
              </a:rPr>
              <a:t>SPACE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STP</a:t>
            </a:r>
            <a:r>
              <a:rPr dirty="0" sz="14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1973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TONNAGE</a:t>
            </a:r>
            <a:r>
              <a:rPr dirty="0" sz="1400" spc="-2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1969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006FC0"/>
                </a:solidFill>
                <a:latin typeface="Arial"/>
                <a:cs typeface="Arial"/>
              </a:rPr>
              <a:t>…and</a:t>
            </a:r>
            <a:r>
              <a:rPr dirty="0" sz="1400" spc="-3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006FC0"/>
                </a:solidFill>
                <a:latin typeface="Arial"/>
                <a:cs typeface="Arial"/>
              </a:rPr>
              <a:t>Codes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32050" y="785876"/>
            <a:ext cx="1322705" cy="19469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61594">
              <a:lnSpc>
                <a:spcPct val="100000"/>
              </a:lnSpc>
              <a:spcBef>
                <a:spcPts val="105"/>
              </a:spcBef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MARPOL</a:t>
            </a:r>
            <a:r>
              <a:rPr dirty="0" sz="1400" spc="-114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73/78  </a:t>
            </a:r>
            <a:r>
              <a:rPr dirty="0" sz="1400" spc="-25">
                <a:solidFill>
                  <a:srgbClr val="FF0000"/>
                </a:solidFill>
                <a:latin typeface="Arial"/>
                <a:cs typeface="Arial"/>
              </a:rPr>
              <a:t>FAL</a:t>
            </a:r>
            <a:r>
              <a:rPr dirty="0" sz="1400" spc="-8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1972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SUA</a:t>
            </a:r>
            <a:r>
              <a:rPr dirty="0" sz="1400" spc="-9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2005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30">
                <a:solidFill>
                  <a:srgbClr val="FF0000"/>
                </a:solidFill>
                <a:latin typeface="Arial"/>
                <a:cs typeface="Arial"/>
              </a:rPr>
              <a:t>SALVAGE </a:t>
            </a: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1989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OPRC</a:t>
            </a:r>
            <a:r>
              <a:rPr dirty="0" sz="1400" spc="-2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1990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CLC</a:t>
            </a:r>
            <a:r>
              <a:rPr dirty="0" sz="1400" spc="-1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1969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NUCLEAR</a:t>
            </a:r>
            <a:r>
              <a:rPr dirty="0" sz="1400" spc="-4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1971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HNS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1996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5">
                <a:solidFill>
                  <a:srgbClr val="FF0000"/>
                </a:solidFill>
                <a:latin typeface="Arial"/>
                <a:cs typeface="Arial"/>
              </a:rPr>
              <a:t>…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342631" y="260604"/>
            <a:ext cx="1357883" cy="19354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659880" y="1490471"/>
            <a:ext cx="1165860" cy="16642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7673340" y="2382011"/>
            <a:ext cx="1181100" cy="168402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7021068" y="3223260"/>
            <a:ext cx="1167383" cy="16581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632703" y="551687"/>
            <a:ext cx="1162811" cy="16596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371088" y="2840735"/>
            <a:ext cx="1330452" cy="188518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392167" y="929639"/>
            <a:ext cx="1143000" cy="163220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754623" y="3406138"/>
            <a:ext cx="1162812" cy="165811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799076" y="1735835"/>
            <a:ext cx="1327403" cy="188671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11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3410" y="330530"/>
            <a:ext cx="5331460" cy="6362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Autonomous/Smart</a:t>
            </a:r>
            <a:r>
              <a:rPr dirty="0" sz="2000" spc="-3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3222" y="1179957"/>
            <a:ext cx="5546725" cy="2560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Timeline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for the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regulatory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scoping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exercise</a:t>
            </a:r>
            <a:r>
              <a:rPr dirty="0" sz="1800" spc="-35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(MSC)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spcBef>
                <a:spcPts val="1305"/>
              </a:spcBef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First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January-April-September</a:t>
            </a:r>
            <a:r>
              <a:rPr dirty="0" sz="1800" spc="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2019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A0DE"/>
              </a:buClr>
              <a:buFont typeface="Arial"/>
              <a:buChar char="•"/>
            </a:pPr>
            <a:endParaRPr sz="16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Inter-Sessional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Working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Group September</a:t>
            </a:r>
            <a:r>
              <a:rPr dirty="0" sz="1800" spc="5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2019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A0DE"/>
              </a:buClr>
              <a:buFont typeface="Arial"/>
              <a:buChar char="•"/>
            </a:pPr>
            <a:endParaRPr sz="16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Second </a:t>
            </a: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October-December</a:t>
            </a:r>
            <a:r>
              <a:rPr dirty="0" sz="1800" spc="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A0DE"/>
              </a:buClr>
              <a:buFont typeface="Arial"/>
              <a:buChar char="•"/>
            </a:pPr>
            <a:endParaRPr sz="16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>
                <a:solidFill>
                  <a:srgbClr val="7E7E7E"/>
                </a:solidFill>
                <a:latin typeface="Arial"/>
                <a:cs typeface="Arial"/>
              </a:rPr>
              <a:t>MSC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102 Final consideration: May</a:t>
            </a:r>
            <a:r>
              <a:rPr dirty="0" sz="1800" spc="4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2020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0783" y="280796"/>
            <a:ext cx="5334000" cy="6362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Autonomous/Smart</a:t>
            </a:r>
            <a:r>
              <a:rPr dirty="0" sz="2000" spc="-35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15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5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3080" y="979170"/>
            <a:ext cx="47377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List of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instruments and volunteering</a:t>
            </a:r>
            <a:r>
              <a:rPr dirty="0" sz="1800" spc="4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States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74725" y="1460372"/>
          <a:ext cx="6095365" cy="31311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0175"/>
                <a:gridCol w="934719"/>
                <a:gridCol w="842009"/>
                <a:gridCol w="1309370"/>
                <a:gridCol w="1590039"/>
              </a:tblGrid>
              <a:tr h="52108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0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Instrument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2225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Chapter/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Section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702945" algn="l"/>
                        </a:tabLst>
                      </a:pP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Degree	of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autonomy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algn="just" marL="32384" marR="23495">
                        <a:lnSpc>
                          <a:spcPct val="100600"/>
                        </a:lnSpc>
                        <a:spcBef>
                          <a:spcPts val="204"/>
                        </a:spcBef>
                        <a:tabLst>
                          <a:tab pos="998855" algn="l"/>
                        </a:tabLst>
                      </a:pPr>
                      <a:r>
                        <a:rPr dirty="0" sz="1000" spc="1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000" spc="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000" spc="-3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0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er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</a:t>
                      </a:r>
                      <a:r>
                        <a:rPr dirty="0" sz="10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000" spc="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  </a:t>
                      </a: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preparing the initial  review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Supporting/assisting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1974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338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II-1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France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 marR="100965">
                        <a:lnSpc>
                          <a:spcPct val="101099"/>
                        </a:lnSpc>
                        <a:spcBef>
                          <a:spcPts val="20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Sweden, Iran (Islamic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Republic 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of)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10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II-2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III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Netherlands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Belgium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09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IV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Turkey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China,</a:t>
                      </a:r>
                      <a:r>
                        <a:rPr dirty="0"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3126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V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China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Denmark, Japan,</a:t>
                      </a:r>
                      <a:r>
                        <a:rPr dirty="0" sz="9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Singapore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5">
                          <a:latin typeface="Times New Roman"/>
                          <a:cs typeface="Times New Roman"/>
                        </a:rPr>
                        <a:t>VI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VII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3381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IX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Norway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China, Republic of</a:t>
                      </a:r>
                      <a:r>
                        <a:rPr dirty="0" sz="90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Korea,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Russian</a:t>
                      </a:r>
                      <a:r>
                        <a:rPr dirty="0"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Federation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201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XI-1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Finland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1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XI-2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Finland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0783" y="259537"/>
            <a:ext cx="5333365" cy="6362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Autonomous/Smart</a:t>
            </a:r>
            <a:r>
              <a:rPr dirty="0" sz="2000" spc="-3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7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3080" y="967181"/>
            <a:ext cx="283400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List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of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instruments</a:t>
            </a:r>
            <a:r>
              <a:rPr dirty="0" sz="1800" spc="-2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cont’d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56247" y="1492250"/>
          <a:ext cx="6264275" cy="3111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38910"/>
                <a:gridCol w="960754"/>
                <a:gridCol w="864869"/>
                <a:gridCol w="1344929"/>
                <a:gridCol w="1633854"/>
              </a:tblGrid>
              <a:tr h="3407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Instrument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54000" indent="233045">
                        <a:lnSpc>
                          <a:spcPct val="101099"/>
                        </a:lnSpc>
                        <a:spcBef>
                          <a:spcPts val="175"/>
                        </a:spcBef>
                      </a:pP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/  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Section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2860">
                        <a:lnSpc>
                          <a:spcPct val="101099"/>
                        </a:lnSpc>
                        <a:spcBef>
                          <a:spcPts val="175"/>
                        </a:spcBef>
                        <a:tabLst>
                          <a:tab pos="740410" algn="l"/>
                        </a:tabLst>
                      </a:pP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	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of  autonomy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2860">
                        <a:lnSpc>
                          <a:spcPct val="101099"/>
                        </a:lnSpc>
                        <a:spcBef>
                          <a:spcPts val="175"/>
                        </a:spcBef>
                      </a:pP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Member 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State 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preparing  the initial</a:t>
                      </a:r>
                      <a:r>
                        <a:rPr dirty="0" sz="900" spc="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review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Supporting/assisting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</a:tr>
              <a:tr h="183896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 AGR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1996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76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 PROT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1978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95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 PROT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1988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426466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STCW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1978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and STCW</a:t>
                      </a:r>
                      <a:r>
                        <a:rPr dirty="0" sz="800" spc="-7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Code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United</a:t>
                      </a:r>
                      <a:r>
                        <a:rPr dirty="0" sz="8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States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4955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Japan,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New Zealand, Republic</a:t>
                      </a:r>
                      <a:r>
                        <a:rPr dirty="0" sz="800" spc="-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of  </a:t>
                      </a:r>
                      <a:r>
                        <a:rPr dirty="0" sz="800" spc="-10">
                          <a:latin typeface="Times New Roman"/>
                          <a:cs typeface="Times New Roman"/>
                        </a:rPr>
                        <a:t>Korea, </a:t>
                      </a:r>
                      <a:r>
                        <a:rPr dirty="0" sz="800">
                          <a:latin typeface="Times New Roman"/>
                          <a:cs typeface="Times New Roman"/>
                        </a:rPr>
                        <a:t>Russian</a:t>
                      </a:r>
                      <a:r>
                        <a:rPr dirty="0" sz="8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Federation,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76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STCW-F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1995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Japan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New</a:t>
                      </a:r>
                      <a:r>
                        <a:rPr dirty="0" sz="8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Zealand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309371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COLREG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1972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Marshall</a:t>
                      </a:r>
                      <a:r>
                        <a:rPr dirty="0" sz="8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Islands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844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China, Japan,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Singapore,</a:t>
                      </a:r>
                      <a:r>
                        <a:rPr dirty="0" sz="800" spc="-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United  States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96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CSC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1972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Japan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Finland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76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LL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1966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India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95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LL PROT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1988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India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81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SAR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1979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Spain,</a:t>
                      </a:r>
                      <a:r>
                        <a:rPr dirty="0" sz="8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France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Turkey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32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SPACE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STP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1973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832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STP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1971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45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TONNAGE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1969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1167" y="570356"/>
            <a:ext cx="522287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>
                <a:solidFill>
                  <a:srgbClr val="606264"/>
                </a:solidFill>
              </a:rPr>
              <a:t>Summing up and final</a:t>
            </a:r>
            <a:r>
              <a:rPr dirty="0" sz="2800" spc="20">
                <a:solidFill>
                  <a:srgbClr val="606264"/>
                </a:solidFill>
              </a:rPr>
              <a:t> </a:t>
            </a:r>
            <a:r>
              <a:rPr dirty="0" sz="2800" spc="-5">
                <a:solidFill>
                  <a:srgbClr val="606264"/>
                </a:solidFill>
              </a:rPr>
              <a:t>remarks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1167" y="1347343"/>
            <a:ext cx="7566025" cy="3318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257810" indent="-342900">
              <a:lnSpc>
                <a:spcPct val="110000"/>
              </a:lnSpc>
              <a:spcBef>
                <a:spcPts val="10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Regulatory scoping exercise on Maritime Autonomous Surface Ships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(MASS)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45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High level</a:t>
            </a:r>
            <a:r>
              <a:rPr dirty="0" sz="1800" spc="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exercise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5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Deadlines 2020/2023 so</a:t>
            </a:r>
            <a:r>
              <a:rPr dirty="0" sz="1800" spc="4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far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5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MSC, LEG --- MEPC,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30">
                <a:solidFill>
                  <a:srgbClr val="606264"/>
                </a:solidFill>
                <a:latin typeface="Arial"/>
                <a:cs typeface="Arial"/>
              </a:rPr>
              <a:t>FAL?</a:t>
            </a:r>
            <a:endParaRPr sz="1800">
              <a:latin typeface="Arial"/>
              <a:cs typeface="Arial"/>
            </a:endParaRPr>
          </a:p>
          <a:p>
            <a:pPr marL="355600" marR="35560" indent="-342900">
              <a:lnSpc>
                <a:spcPct val="110100"/>
              </a:lnSpc>
              <a:spcBef>
                <a:spcPts val="43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Participation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all stakeholders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is required: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IMO,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ship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owners, </a:t>
            </a:r>
            <a:r>
              <a:rPr dirty="0" sz="1800" spc="-20">
                <a:solidFill>
                  <a:srgbClr val="606264"/>
                </a:solidFill>
                <a:latin typeface="Arial"/>
                <a:cs typeface="Arial"/>
              </a:rPr>
              <a:t>industry, 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Administrations, shore services, other international organizations,  amongst</a:t>
            </a:r>
            <a:r>
              <a:rPr dirty="0" sz="1800" spc="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others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45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MSC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101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consider proposals related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the development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</a:t>
            </a:r>
            <a:r>
              <a:rPr dirty="0" sz="1800" spc="6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guidance</a:t>
            </a:r>
            <a:endParaRPr sz="18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219"/>
              </a:spcBef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for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MASS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trials.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273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>
                <a:solidFill>
                  <a:srgbClr val="606264"/>
                </a:solidFill>
              </a:rPr>
              <a:t>regulatory scoping exercise on</a:t>
            </a:r>
            <a:r>
              <a:rPr dirty="0" sz="2000" spc="-125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t>11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550875" y="1063244"/>
            <a:ext cx="7282815" cy="3135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Why?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00">
              <a:latin typeface="Times New Roman"/>
              <a:cs typeface="Times New Roman"/>
            </a:endParaRPr>
          </a:p>
          <a:p>
            <a:pPr marL="361315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Organization should be proactive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and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take a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leading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role on</a:t>
            </a:r>
            <a:r>
              <a:rPr dirty="0" sz="1800" spc="9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this</a:t>
            </a:r>
            <a:endParaRPr sz="1800">
              <a:latin typeface="Arial"/>
              <a:cs typeface="Arial"/>
            </a:endParaRPr>
          </a:p>
          <a:p>
            <a:pPr marL="361315">
              <a:lnSpc>
                <a:spcPct val="100000"/>
              </a:lnSpc>
              <a:spcBef>
                <a:spcPts val="219"/>
              </a:spcBef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issue</a:t>
            </a:r>
            <a:endParaRPr sz="1800">
              <a:latin typeface="Arial"/>
              <a:cs typeface="Arial"/>
            </a:endParaRPr>
          </a:p>
          <a:p>
            <a:pPr marL="361315" indent="-198120">
              <a:lnSpc>
                <a:spcPct val="100000"/>
              </a:lnSpc>
              <a:spcBef>
                <a:spcPts val="1245"/>
              </a:spcBef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 spc="-95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review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IMO’s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international regulatory framework</a:t>
            </a:r>
            <a:r>
              <a:rPr dirty="0" sz="1800" spc="18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</a:t>
            </a:r>
            <a:endParaRPr sz="1800">
              <a:latin typeface="Arial"/>
              <a:cs typeface="Arial"/>
            </a:endParaRPr>
          </a:p>
          <a:p>
            <a:pPr marL="361315" marR="1899285" indent="-198120">
              <a:lnSpc>
                <a:spcPct val="110000"/>
              </a:lnSpc>
              <a:spcBef>
                <a:spcPts val="1035"/>
              </a:spcBef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Determine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which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provisions </a:t>
            </a:r>
            <a:r>
              <a:rPr dirty="0" sz="1800" spc="-10">
                <a:solidFill>
                  <a:srgbClr val="006FC0"/>
                </a:solidFill>
                <a:latin typeface="Arial"/>
                <a:cs typeface="Arial"/>
              </a:rPr>
              <a:t>apply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or not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 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 may preclude or not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operations  (as currently</a:t>
            </a:r>
            <a:r>
              <a:rPr dirty="0" sz="1800" spc="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drafted)</a:t>
            </a:r>
            <a:endParaRPr sz="1800">
              <a:latin typeface="Arial"/>
              <a:cs typeface="Arial"/>
            </a:endParaRPr>
          </a:p>
          <a:p>
            <a:pPr marL="361315" indent="-198120">
              <a:lnSpc>
                <a:spcPct val="100000"/>
              </a:lnSpc>
              <a:spcBef>
                <a:spcPts val="1245"/>
              </a:spcBef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Identify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gaps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or issues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and </a:t>
            </a:r>
            <a:r>
              <a:rPr dirty="0" sz="1800" spc="-10">
                <a:solidFill>
                  <a:srgbClr val="006FC0"/>
                </a:solidFill>
                <a:latin typeface="Arial"/>
                <a:cs typeface="Arial"/>
              </a:rPr>
              <a:t>analyse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best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way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</a:t>
            </a:r>
            <a:r>
              <a:rPr dirty="0" sz="1800" spc="12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address.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2794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6FC0"/>
                </a:solidFill>
              </a:rPr>
              <a:t>Thank you </a:t>
            </a:r>
            <a:r>
              <a:rPr dirty="0"/>
              <a:t>for your</a:t>
            </a:r>
            <a:r>
              <a:rPr dirty="0" spc="-155"/>
              <a:t> </a:t>
            </a:r>
            <a:r>
              <a:rPr dirty="0"/>
              <a:t>attention!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22370" y="2731770"/>
            <a:ext cx="170307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606264"/>
                </a:solidFill>
                <a:latin typeface="Arial"/>
                <a:cs typeface="Arial"/>
              </a:rPr>
              <a:t>Questions?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0952" cy="51434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505700" y="4554482"/>
            <a:ext cx="300355" cy="302895"/>
          </a:xfrm>
          <a:custGeom>
            <a:avLst/>
            <a:gdLst/>
            <a:ahLst/>
            <a:cxnLst/>
            <a:rect l="l" t="t" r="r" b="b"/>
            <a:pathLst>
              <a:path w="300354" h="302895">
                <a:moveTo>
                  <a:pt x="300062" y="0"/>
                </a:moveTo>
                <a:lnTo>
                  <a:pt x="132289" y="0"/>
                </a:lnTo>
                <a:lnTo>
                  <a:pt x="300062" y="169073"/>
                </a:lnTo>
                <a:lnTo>
                  <a:pt x="300062" y="0"/>
                </a:lnTo>
                <a:close/>
              </a:path>
              <a:path w="300354" h="302895">
                <a:moveTo>
                  <a:pt x="178310" y="180674"/>
                </a:moveTo>
                <a:lnTo>
                  <a:pt x="57519" y="302409"/>
                </a:lnTo>
                <a:lnTo>
                  <a:pt x="299104" y="302409"/>
                </a:lnTo>
                <a:lnTo>
                  <a:pt x="178310" y="180674"/>
                </a:lnTo>
                <a:close/>
              </a:path>
              <a:path w="300354" h="302895">
                <a:moveTo>
                  <a:pt x="0" y="0"/>
                </a:moveTo>
                <a:lnTo>
                  <a:pt x="0" y="227048"/>
                </a:lnTo>
                <a:lnTo>
                  <a:pt x="112163" y="114007"/>
                </a:lnTo>
                <a:lnTo>
                  <a:pt x="0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893960" y="4559310"/>
            <a:ext cx="945515" cy="127635"/>
          </a:xfrm>
          <a:custGeom>
            <a:avLst/>
            <a:gdLst/>
            <a:ahLst/>
            <a:cxnLst/>
            <a:rect l="l" t="t" r="r" b="b"/>
            <a:pathLst>
              <a:path w="945515" h="127635">
                <a:moveTo>
                  <a:pt x="58474" y="24153"/>
                </a:moveTo>
                <a:lnTo>
                  <a:pt x="30680" y="24153"/>
                </a:lnTo>
                <a:lnTo>
                  <a:pt x="30680" y="123676"/>
                </a:lnTo>
                <a:lnTo>
                  <a:pt x="58474" y="123676"/>
                </a:lnTo>
                <a:lnTo>
                  <a:pt x="58474" y="24153"/>
                </a:lnTo>
                <a:close/>
              </a:path>
              <a:path w="945515" h="127635">
                <a:moveTo>
                  <a:pt x="88197" y="1931"/>
                </a:moveTo>
                <a:lnTo>
                  <a:pt x="0" y="1931"/>
                </a:lnTo>
                <a:lnTo>
                  <a:pt x="0" y="24153"/>
                </a:lnTo>
                <a:lnTo>
                  <a:pt x="88197" y="24153"/>
                </a:lnTo>
                <a:lnTo>
                  <a:pt x="88197" y="1931"/>
                </a:lnTo>
                <a:close/>
              </a:path>
              <a:path w="945515" h="127635">
                <a:moveTo>
                  <a:pt x="148587" y="1931"/>
                </a:moveTo>
                <a:lnTo>
                  <a:pt x="109285" y="1931"/>
                </a:lnTo>
                <a:lnTo>
                  <a:pt x="109285" y="123676"/>
                </a:lnTo>
                <a:lnTo>
                  <a:pt x="135163" y="123676"/>
                </a:lnTo>
                <a:lnTo>
                  <a:pt x="135163" y="74391"/>
                </a:lnTo>
                <a:lnTo>
                  <a:pt x="171986" y="74391"/>
                </a:lnTo>
                <a:lnTo>
                  <a:pt x="169676" y="69563"/>
                </a:lnTo>
                <a:lnTo>
                  <a:pt x="180552" y="64719"/>
                </a:lnTo>
                <a:lnTo>
                  <a:pt x="187655" y="57612"/>
                </a:lnTo>
                <a:lnTo>
                  <a:pt x="188732" y="55079"/>
                </a:lnTo>
                <a:lnTo>
                  <a:pt x="135163" y="55079"/>
                </a:lnTo>
                <a:lnTo>
                  <a:pt x="135163" y="21256"/>
                </a:lnTo>
                <a:lnTo>
                  <a:pt x="189149" y="21256"/>
                </a:lnTo>
                <a:lnTo>
                  <a:pt x="188497" y="18236"/>
                </a:lnTo>
                <a:lnTo>
                  <a:pt x="177830" y="7486"/>
                </a:lnTo>
                <a:lnTo>
                  <a:pt x="163567" y="2897"/>
                </a:lnTo>
                <a:lnTo>
                  <a:pt x="148587" y="1931"/>
                </a:lnTo>
                <a:close/>
              </a:path>
              <a:path w="945515" h="127635">
                <a:moveTo>
                  <a:pt x="171986" y="74391"/>
                </a:moveTo>
                <a:lnTo>
                  <a:pt x="143798" y="74391"/>
                </a:lnTo>
                <a:lnTo>
                  <a:pt x="166802" y="123676"/>
                </a:lnTo>
                <a:lnTo>
                  <a:pt x="195566" y="123676"/>
                </a:lnTo>
                <a:lnTo>
                  <a:pt x="171986" y="74391"/>
                </a:lnTo>
                <a:close/>
              </a:path>
              <a:path w="945515" h="127635">
                <a:moveTo>
                  <a:pt x="189149" y="21256"/>
                </a:moveTo>
                <a:lnTo>
                  <a:pt x="153377" y="21256"/>
                </a:lnTo>
                <a:lnTo>
                  <a:pt x="157222" y="22222"/>
                </a:lnTo>
                <a:lnTo>
                  <a:pt x="162970" y="24153"/>
                </a:lnTo>
                <a:lnTo>
                  <a:pt x="165844" y="28981"/>
                </a:lnTo>
                <a:lnTo>
                  <a:pt x="165844" y="43478"/>
                </a:lnTo>
                <a:lnTo>
                  <a:pt x="164886" y="50238"/>
                </a:lnTo>
                <a:lnTo>
                  <a:pt x="156264" y="53147"/>
                </a:lnTo>
                <a:lnTo>
                  <a:pt x="152419" y="55079"/>
                </a:lnTo>
                <a:lnTo>
                  <a:pt x="188732" y="55079"/>
                </a:lnTo>
                <a:lnTo>
                  <a:pt x="191523" y="48510"/>
                </a:lnTo>
                <a:lnTo>
                  <a:pt x="192693" y="37684"/>
                </a:lnTo>
                <a:lnTo>
                  <a:pt x="189149" y="21256"/>
                </a:lnTo>
                <a:close/>
              </a:path>
              <a:path w="945515" h="127635">
                <a:moveTo>
                  <a:pt x="276087" y="1931"/>
                </a:moveTo>
                <a:lnTo>
                  <a:pt x="244461" y="1931"/>
                </a:lnTo>
                <a:lnTo>
                  <a:pt x="209949" y="123676"/>
                </a:lnTo>
                <a:lnTo>
                  <a:pt x="235827" y="123676"/>
                </a:lnTo>
                <a:lnTo>
                  <a:pt x="242533" y="99523"/>
                </a:lnTo>
                <a:lnTo>
                  <a:pt x="304521" y="99523"/>
                </a:lnTo>
                <a:lnTo>
                  <a:pt x="298609" y="79232"/>
                </a:lnTo>
                <a:lnTo>
                  <a:pt x="247335" y="79232"/>
                </a:lnTo>
                <a:lnTo>
                  <a:pt x="259789" y="24153"/>
                </a:lnTo>
                <a:lnTo>
                  <a:pt x="282562" y="24153"/>
                </a:lnTo>
                <a:lnTo>
                  <a:pt x="276087" y="1931"/>
                </a:lnTo>
                <a:close/>
              </a:path>
              <a:path w="945515" h="127635">
                <a:moveTo>
                  <a:pt x="304521" y="99523"/>
                </a:moveTo>
                <a:lnTo>
                  <a:pt x="278974" y="99523"/>
                </a:lnTo>
                <a:lnTo>
                  <a:pt x="285680" y="123676"/>
                </a:lnTo>
                <a:lnTo>
                  <a:pt x="311558" y="123676"/>
                </a:lnTo>
                <a:lnTo>
                  <a:pt x="304521" y="99523"/>
                </a:lnTo>
                <a:close/>
              </a:path>
              <a:path w="945515" h="127635">
                <a:moveTo>
                  <a:pt x="282562" y="24153"/>
                </a:moveTo>
                <a:lnTo>
                  <a:pt x="260747" y="24153"/>
                </a:lnTo>
                <a:lnTo>
                  <a:pt x="274171" y="79232"/>
                </a:lnTo>
                <a:lnTo>
                  <a:pt x="298609" y="79232"/>
                </a:lnTo>
                <a:lnTo>
                  <a:pt x="282562" y="24153"/>
                </a:lnTo>
                <a:close/>
              </a:path>
              <a:path w="945515" h="127635">
                <a:moveTo>
                  <a:pt x="357579" y="1931"/>
                </a:moveTo>
                <a:lnTo>
                  <a:pt x="331688" y="1931"/>
                </a:lnTo>
                <a:lnTo>
                  <a:pt x="331688" y="123676"/>
                </a:lnTo>
                <a:lnTo>
                  <a:pt x="356621" y="123676"/>
                </a:lnTo>
                <a:lnTo>
                  <a:pt x="356501" y="61838"/>
                </a:lnTo>
                <a:lnTo>
                  <a:pt x="355663" y="48306"/>
                </a:lnTo>
                <a:lnTo>
                  <a:pt x="355663" y="44444"/>
                </a:lnTo>
                <a:lnTo>
                  <a:pt x="380458" y="44444"/>
                </a:lnTo>
                <a:lnTo>
                  <a:pt x="357579" y="1931"/>
                </a:lnTo>
                <a:close/>
              </a:path>
              <a:path w="945515" h="127635">
                <a:moveTo>
                  <a:pt x="380458" y="44444"/>
                </a:moveTo>
                <a:lnTo>
                  <a:pt x="356621" y="44444"/>
                </a:lnTo>
                <a:lnTo>
                  <a:pt x="362369" y="59907"/>
                </a:lnTo>
                <a:lnTo>
                  <a:pt x="365243" y="64735"/>
                </a:lnTo>
                <a:lnTo>
                  <a:pt x="397839" y="123676"/>
                </a:lnTo>
                <a:lnTo>
                  <a:pt x="418927" y="123676"/>
                </a:lnTo>
                <a:lnTo>
                  <a:pt x="418927" y="73425"/>
                </a:lnTo>
                <a:lnTo>
                  <a:pt x="394965" y="73425"/>
                </a:lnTo>
                <a:lnTo>
                  <a:pt x="394965" y="72460"/>
                </a:lnTo>
                <a:lnTo>
                  <a:pt x="393049" y="68597"/>
                </a:lnTo>
                <a:lnTo>
                  <a:pt x="392091" y="67632"/>
                </a:lnTo>
                <a:lnTo>
                  <a:pt x="391133" y="64735"/>
                </a:lnTo>
                <a:lnTo>
                  <a:pt x="389217" y="61838"/>
                </a:lnTo>
                <a:lnTo>
                  <a:pt x="388260" y="58941"/>
                </a:lnTo>
                <a:lnTo>
                  <a:pt x="380458" y="44444"/>
                </a:lnTo>
                <a:close/>
              </a:path>
              <a:path w="945515" h="127635">
                <a:moveTo>
                  <a:pt x="418927" y="1931"/>
                </a:moveTo>
                <a:lnTo>
                  <a:pt x="394965" y="1931"/>
                </a:lnTo>
                <a:lnTo>
                  <a:pt x="395039" y="61838"/>
                </a:lnTo>
                <a:lnTo>
                  <a:pt x="395923" y="73425"/>
                </a:lnTo>
                <a:lnTo>
                  <a:pt x="418927" y="73425"/>
                </a:lnTo>
                <a:lnTo>
                  <a:pt x="418927" y="1931"/>
                </a:lnTo>
                <a:close/>
              </a:path>
              <a:path w="945515" h="127635">
                <a:moveTo>
                  <a:pt x="462075" y="88888"/>
                </a:moveTo>
                <a:lnTo>
                  <a:pt x="441944" y="102420"/>
                </a:lnTo>
                <a:lnTo>
                  <a:pt x="450314" y="114497"/>
                </a:lnTo>
                <a:lnTo>
                  <a:pt x="460034" y="122226"/>
                </a:lnTo>
                <a:lnTo>
                  <a:pt x="471732" y="126331"/>
                </a:lnTo>
                <a:lnTo>
                  <a:pt x="486037" y="127539"/>
                </a:lnTo>
                <a:lnTo>
                  <a:pt x="491784" y="127539"/>
                </a:lnTo>
                <a:lnTo>
                  <a:pt x="502335" y="125607"/>
                </a:lnTo>
                <a:lnTo>
                  <a:pt x="509041" y="120779"/>
                </a:lnTo>
                <a:lnTo>
                  <a:pt x="519017" y="112532"/>
                </a:lnTo>
                <a:lnTo>
                  <a:pt x="523056" y="105317"/>
                </a:lnTo>
                <a:lnTo>
                  <a:pt x="485079" y="105317"/>
                </a:lnTo>
                <a:lnTo>
                  <a:pt x="477712" y="104245"/>
                </a:lnTo>
                <a:lnTo>
                  <a:pt x="471421" y="101090"/>
                </a:lnTo>
                <a:lnTo>
                  <a:pt x="466208" y="95942"/>
                </a:lnTo>
                <a:lnTo>
                  <a:pt x="462075" y="88888"/>
                </a:lnTo>
                <a:close/>
              </a:path>
              <a:path w="945515" h="127635">
                <a:moveTo>
                  <a:pt x="483163" y="0"/>
                </a:moveTo>
                <a:lnTo>
                  <a:pt x="466509" y="2431"/>
                </a:lnTo>
                <a:lnTo>
                  <a:pt x="454166" y="9302"/>
                </a:lnTo>
                <a:lnTo>
                  <a:pt x="446497" y="19977"/>
                </a:lnTo>
                <a:lnTo>
                  <a:pt x="443860" y="33822"/>
                </a:lnTo>
                <a:lnTo>
                  <a:pt x="446691" y="49249"/>
                </a:lnTo>
                <a:lnTo>
                  <a:pt x="454286" y="60146"/>
                </a:lnTo>
                <a:lnTo>
                  <a:pt x="465296" y="67782"/>
                </a:lnTo>
                <a:lnTo>
                  <a:pt x="478373" y="73425"/>
                </a:lnTo>
                <a:lnTo>
                  <a:pt x="489651" y="77793"/>
                </a:lnTo>
                <a:lnTo>
                  <a:pt x="496705" y="81524"/>
                </a:lnTo>
                <a:lnTo>
                  <a:pt x="500344" y="85795"/>
                </a:lnTo>
                <a:lnTo>
                  <a:pt x="501377" y="91785"/>
                </a:lnTo>
                <a:lnTo>
                  <a:pt x="501377" y="102420"/>
                </a:lnTo>
                <a:lnTo>
                  <a:pt x="490826" y="105317"/>
                </a:lnTo>
                <a:lnTo>
                  <a:pt x="523056" y="105317"/>
                </a:lnTo>
                <a:lnTo>
                  <a:pt x="524140" y="103380"/>
                </a:lnTo>
                <a:lnTo>
                  <a:pt x="526027" y="94956"/>
                </a:lnTo>
                <a:lnTo>
                  <a:pt x="526297" y="88888"/>
                </a:lnTo>
                <a:lnTo>
                  <a:pt x="526297" y="77301"/>
                </a:lnTo>
                <a:lnTo>
                  <a:pt x="521507" y="69563"/>
                </a:lnTo>
                <a:lnTo>
                  <a:pt x="519591" y="67632"/>
                </a:lnTo>
                <a:lnTo>
                  <a:pt x="514801" y="60872"/>
                </a:lnTo>
                <a:lnTo>
                  <a:pt x="506167" y="56044"/>
                </a:lnTo>
                <a:lnTo>
                  <a:pt x="499461" y="53147"/>
                </a:lnTo>
                <a:lnTo>
                  <a:pt x="484121" y="47341"/>
                </a:lnTo>
                <a:lnTo>
                  <a:pt x="476457" y="45409"/>
                </a:lnTo>
                <a:lnTo>
                  <a:pt x="468780" y="41547"/>
                </a:lnTo>
                <a:lnTo>
                  <a:pt x="468780" y="21256"/>
                </a:lnTo>
                <a:lnTo>
                  <a:pt x="523423" y="21256"/>
                </a:lnTo>
                <a:lnTo>
                  <a:pt x="515652" y="11824"/>
                </a:lnTo>
                <a:lnTo>
                  <a:pt x="506531" y="5196"/>
                </a:lnTo>
                <a:lnTo>
                  <a:pt x="495790" y="1284"/>
                </a:lnTo>
                <a:lnTo>
                  <a:pt x="483163" y="0"/>
                </a:lnTo>
                <a:close/>
              </a:path>
              <a:path w="945515" h="127635">
                <a:moveTo>
                  <a:pt x="523423" y="21256"/>
                </a:moveTo>
                <a:lnTo>
                  <a:pt x="491784" y="21256"/>
                </a:lnTo>
                <a:lnTo>
                  <a:pt x="499461" y="27050"/>
                </a:lnTo>
                <a:lnTo>
                  <a:pt x="503293" y="34788"/>
                </a:lnTo>
                <a:lnTo>
                  <a:pt x="523423" y="21256"/>
                </a:lnTo>
                <a:close/>
              </a:path>
              <a:path w="945515" h="127635">
                <a:moveTo>
                  <a:pt x="588616" y="1931"/>
                </a:moveTo>
                <a:lnTo>
                  <a:pt x="548356" y="1931"/>
                </a:lnTo>
                <a:lnTo>
                  <a:pt x="548356" y="123676"/>
                </a:lnTo>
                <a:lnTo>
                  <a:pt x="575192" y="123676"/>
                </a:lnTo>
                <a:lnTo>
                  <a:pt x="575192" y="78266"/>
                </a:lnTo>
                <a:lnTo>
                  <a:pt x="589574" y="77301"/>
                </a:lnTo>
                <a:lnTo>
                  <a:pt x="627679" y="61836"/>
                </a:lnTo>
                <a:lnTo>
                  <a:pt x="629486" y="57975"/>
                </a:lnTo>
                <a:lnTo>
                  <a:pt x="575192" y="57975"/>
                </a:lnTo>
                <a:lnTo>
                  <a:pt x="575192" y="22222"/>
                </a:lnTo>
                <a:lnTo>
                  <a:pt x="629886" y="22222"/>
                </a:lnTo>
                <a:lnTo>
                  <a:pt x="627200" y="17213"/>
                </a:lnTo>
                <a:lnTo>
                  <a:pt x="622171" y="11600"/>
                </a:lnTo>
                <a:lnTo>
                  <a:pt x="616520" y="7639"/>
                </a:lnTo>
                <a:lnTo>
                  <a:pt x="609345" y="4588"/>
                </a:lnTo>
                <a:lnTo>
                  <a:pt x="600194" y="2625"/>
                </a:lnTo>
                <a:lnTo>
                  <a:pt x="588616" y="1931"/>
                </a:lnTo>
                <a:close/>
              </a:path>
              <a:path w="945515" h="127635">
                <a:moveTo>
                  <a:pt x="629886" y="22222"/>
                </a:moveTo>
                <a:lnTo>
                  <a:pt x="593406" y="22222"/>
                </a:lnTo>
                <a:lnTo>
                  <a:pt x="597238" y="24153"/>
                </a:lnTo>
                <a:lnTo>
                  <a:pt x="601083" y="25119"/>
                </a:lnTo>
                <a:lnTo>
                  <a:pt x="605873" y="28015"/>
                </a:lnTo>
                <a:lnTo>
                  <a:pt x="605873" y="52182"/>
                </a:lnTo>
                <a:lnTo>
                  <a:pt x="598196" y="56044"/>
                </a:lnTo>
                <a:lnTo>
                  <a:pt x="596280" y="56044"/>
                </a:lnTo>
                <a:lnTo>
                  <a:pt x="592448" y="57975"/>
                </a:lnTo>
                <a:lnTo>
                  <a:pt x="629486" y="57975"/>
                </a:lnTo>
                <a:lnTo>
                  <a:pt x="631930" y="52750"/>
                </a:lnTo>
                <a:lnTo>
                  <a:pt x="633667" y="40581"/>
                </a:lnTo>
                <a:lnTo>
                  <a:pt x="632948" y="31702"/>
                </a:lnTo>
                <a:lnTo>
                  <a:pt x="630793" y="23913"/>
                </a:lnTo>
                <a:lnTo>
                  <a:pt x="629886" y="22222"/>
                </a:lnTo>
                <a:close/>
              </a:path>
              <a:path w="945515" h="127635">
                <a:moveTo>
                  <a:pt x="693112" y="0"/>
                </a:moveTo>
                <a:lnTo>
                  <a:pt x="657146" y="18784"/>
                </a:lnTo>
                <a:lnTo>
                  <a:pt x="651881" y="45409"/>
                </a:lnTo>
                <a:lnTo>
                  <a:pt x="651881" y="83094"/>
                </a:lnTo>
                <a:lnTo>
                  <a:pt x="671660" y="122588"/>
                </a:lnTo>
                <a:lnTo>
                  <a:pt x="692154" y="127539"/>
                </a:lnTo>
                <a:lnTo>
                  <a:pt x="699131" y="127071"/>
                </a:lnTo>
                <a:lnTo>
                  <a:pt x="730713" y="105317"/>
                </a:lnTo>
                <a:lnTo>
                  <a:pt x="693112" y="105317"/>
                </a:lnTo>
                <a:lnTo>
                  <a:pt x="686010" y="103610"/>
                </a:lnTo>
                <a:lnTo>
                  <a:pt x="681605" y="98913"/>
                </a:lnTo>
                <a:lnTo>
                  <a:pt x="679359" y="91862"/>
                </a:lnTo>
                <a:lnTo>
                  <a:pt x="678730" y="83094"/>
                </a:lnTo>
                <a:lnTo>
                  <a:pt x="678730" y="22222"/>
                </a:lnTo>
                <a:lnTo>
                  <a:pt x="731103" y="22222"/>
                </a:lnTo>
                <a:lnTo>
                  <a:pt x="729226" y="17622"/>
                </a:lnTo>
                <a:lnTo>
                  <a:pt x="724751" y="11600"/>
                </a:lnTo>
                <a:lnTo>
                  <a:pt x="717918" y="6115"/>
                </a:lnTo>
                <a:lnTo>
                  <a:pt x="710368" y="2536"/>
                </a:lnTo>
                <a:lnTo>
                  <a:pt x="702101" y="588"/>
                </a:lnTo>
                <a:lnTo>
                  <a:pt x="693112" y="0"/>
                </a:lnTo>
                <a:close/>
              </a:path>
              <a:path w="945515" h="127635">
                <a:moveTo>
                  <a:pt x="731103" y="22222"/>
                </a:moveTo>
                <a:lnTo>
                  <a:pt x="707494" y="22222"/>
                </a:lnTo>
                <a:lnTo>
                  <a:pt x="707494" y="83094"/>
                </a:lnTo>
                <a:lnTo>
                  <a:pt x="707270" y="90233"/>
                </a:lnTo>
                <a:lnTo>
                  <a:pt x="705697" y="97464"/>
                </a:lnTo>
                <a:lnTo>
                  <a:pt x="701427" y="103066"/>
                </a:lnTo>
                <a:lnTo>
                  <a:pt x="693112" y="105317"/>
                </a:lnTo>
                <a:lnTo>
                  <a:pt x="730713" y="105317"/>
                </a:lnTo>
                <a:lnTo>
                  <a:pt x="732893" y="99878"/>
                </a:lnTo>
                <a:lnTo>
                  <a:pt x="734720" y="90112"/>
                </a:lnTo>
                <a:lnTo>
                  <a:pt x="735288" y="78266"/>
                </a:lnTo>
                <a:lnTo>
                  <a:pt x="735288" y="49272"/>
                </a:lnTo>
                <a:lnTo>
                  <a:pt x="734585" y="36189"/>
                </a:lnTo>
                <a:lnTo>
                  <a:pt x="732534" y="25728"/>
                </a:lnTo>
                <a:lnTo>
                  <a:pt x="731103" y="22222"/>
                </a:lnTo>
                <a:close/>
              </a:path>
              <a:path w="945515" h="127635">
                <a:moveTo>
                  <a:pt x="799524" y="1931"/>
                </a:moveTo>
                <a:lnTo>
                  <a:pt x="760221" y="1931"/>
                </a:lnTo>
                <a:lnTo>
                  <a:pt x="760221" y="123676"/>
                </a:lnTo>
                <a:lnTo>
                  <a:pt x="786099" y="123676"/>
                </a:lnTo>
                <a:lnTo>
                  <a:pt x="786099" y="74391"/>
                </a:lnTo>
                <a:lnTo>
                  <a:pt x="823006" y="74391"/>
                </a:lnTo>
                <a:lnTo>
                  <a:pt x="820612" y="69563"/>
                </a:lnTo>
                <a:lnTo>
                  <a:pt x="831486" y="64719"/>
                </a:lnTo>
                <a:lnTo>
                  <a:pt x="838585" y="57612"/>
                </a:lnTo>
                <a:lnTo>
                  <a:pt x="839660" y="55079"/>
                </a:lnTo>
                <a:lnTo>
                  <a:pt x="786099" y="55079"/>
                </a:lnTo>
                <a:lnTo>
                  <a:pt x="786099" y="21256"/>
                </a:lnTo>
                <a:lnTo>
                  <a:pt x="840074" y="21256"/>
                </a:lnTo>
                <a:lnTo>
                  <a:pt x="839423" y="18236"/>
                </a:lnTo>
                <a:lnTo>
                  <a:pt x="828759" y="7486"/>
                </a:lnTo>
                <a:lnTo>
                  <a:pt x="814501" y="2897"/>
                </a:lnTo>
                <a:lnTo>
                  <a:pt x="799524" y="1931"/>
                </a:lnTo>
                <a:close/>
              </a:path>
              <a:path w="945515" h="127635">
                <a:moveTo>
                  <a:pt x="823006" y="74391"/>
                </a:moveTo>
                <a:lnTo>
                  <a:pt x="795692" y="74391"/>
                </a:lnTo>
                <a:lnTo>
                  <a:pt x="818696" y="123676"/>
                </a:lnTo>
                <a:lnTo>
                  <a:pt x="847448" y="123676"/>
                </a:lnTo>
                <a:lnTo>
                  <a:pt x="823006" y="74391"/>
                </a:lnTo>
                <a:close/>
              </a:path>
              <a:path w="945515" h="127635">
                <a:moveTo>
                  <a:pt x="840074" y="21256"/>
                </a:moveTo>
                <a:lnTo>
                  <a:pt x="804314" y="21256"/>
                </a:lnTo>
                <a:lnTo>
                  <a:pt x="809103" y="22222"/>
                </a:lnTo>
                <a:lnTo>
                  <a:pt x="813906" y="24153"/>
                </a:lnTo>
                <a:lnTo>
                  <a:pt x="816780" y="28981"/>
                </a:lnTo>
                <a:lnTo>
                  <a:pt x="816780" y="43478"/>
                </a:lnTo>
                <a:lnTo>
                  <a:pt x="815822" y="50238"/>
                </a:lnTo>
                <a:lnTo>
                  <a:pt x="807187" y="53147"/>
                </a:lnTo>
                <a:lnTo>
                  <a:pt x="803356" y="55079"/>
                </a:lnTo>
                <a:lnTo>
                  <a:pt x="839660" y="55079"/>
                </a:lnTo>
                <a:lnTo>
                  <a:pt x="842448" y="48510"/>
                </a:lnTo>
                <a:lnTo>
                  <a:pt x="843616" y="37684"/>
                </a:lnTo>
                <a:lnTo>
                  <a:pt x="840074" y="21256"/>
                </a:lnTo>
                <a:close/>
              </a:path>
              <a:path w="945515" h="127635">
                <a:moveTo>
                  <a:pt x="918414" y="24153"/>
                </a:moveTo>
                <a:lnTo>
                  <a:pt x="890569" y="24153"/>
                </a:lnTo>
                <a:lnTo>
                  <a:pt x="890569" y="123676"/>
                </a:lnTo>
                <a:lnTo>
                  <a:pt x="918414" y="123676"/>
                </a:lnTo>
                <a:lnTo>
                  <a:pt x="918414" y="24153"/>
                </a:lnTo>
                <a:close/>
              </a:path>
              <a:path w="945515" h="127635">
                <a:moveTo>
                  <a:pt x="945238" y="1931"/>
                </a:moveTo>
                <a:lnTo>
                  <a:pt x="859914" y="1931"/>
                </a:lnTo>
                <a:lnTo>
                  <a:pt x="859914" y="24153"/>
                </a:lnTo>
                <a:lnTo>
                  <a:pt x="945238" y="24153"/>
                </a:lnTo>
                <a:lnTo>
                  <a:pt x="945238" y="1931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895876" y="4724521"/>
            <a:ext cx="917575" cy="127635"/>
          </a:xfrm>
          <a:custGeom>
            <a:avLst/>
            <a:gdLst/>
            <a:ahLst/>
            <a:cxnLst/>
            <a:rect l="l" t="t" r="r" b="b"/>
            <a:pathLst>
              <a:path w="917575" h="127635">
                <a:moveTo>
                  <a:pt x="20130" y="88892"/>
                </a:moveTo>
                <a:lnTo>
                  <a:pt x="0" y="103385"/>
                </a:lnTo>
                <a:lnTo>
                  <a:pt x="8374" y="115311"/>
                </a:lnTo>
                <a:lnTo>
                  <a:pt x="18094" y="122708"/>
                </a:lnTo>
                <a:lnTo>
                  <a:pt x="29789" y="126482"/>
                </a:lnTo>
                <a:lnTo>
                  <a:pt x="44092" y="127539"/>
                </a:lnTo>
                <a:lnTo>
                  <a:pt x="50810" y="127539"/>
                </a:lnTo>
                <a:lnTo>
                  <a:pt x="60390" y="125606"/>
                </a:lnTo>
                <a:lnTo>
                  <a:pt x="67109" y="121742"/>
                </a:lnTo>
                <a:lnTo>
                  <a:pt x="77085" y="112956"/>
                </a:lnTo>
                <a:lnTo>
                  <a:pt x="80749" y="106283"/>
                </a:lnTo>
                <a:lnTo>
                  <a:pt x="43134" y="106283"/>
                </a:lnTo>
                <a:lnTo>
                  <a:pt x="35767" y="105061"/>
                </a:lnTo>
                <a:lnTo>
                  <a:pt x="29476" y="101573"/>
                </a:lnTo>
                <a:lnTo>
                  <a:pt x="24263" y="96093"/>
                </a:lnTo>
                <a:lnTo>
                  <a:pt x="20130" y="88892"/>
                </a:lnTo>
                <a:close/>
              </a:path>
              <a:path w="917575" h="127635">
                <a:moveTo>
                  <a:pt x="41218" y="0"/>
                </a:moveTo>
                <a:lnTo>
                  <a:pt x="24564" y="2582"/>
                </a:lnTo>
                <a:lnTo>
                  <a:pt x="12222" y="9784"/>
                </a:lnTo>
                <a:lnTo>
                  <a:pt x="4552" y="20792"/>
                </a:lnTo>
                <a:lnTo>
                  <a:pt x="1915" y="34788"/>
                </a:lnTo>
                <a:lnTo>
                  <a:pt x="4747" y="50065"/>
                </a:lnTo>
                <a:lnTo>
                  <a:pt x="12341" y="60632"/>
                </a:lnTo>
                <a:lnTo>
                  <a:pt x="23351" y="67939"/>
                </a:lnTo>
                <a:lnTo>
                  <a:pt x="36428" y="73434"/>
                </a:lnTo>
                <a:lnTo>
                  <a:pt x="47707" y="78340"/>
                </a:lnTo>
                <a:lnTo>
                  <a:pt x="54760" y="82250"/>
                </a:lnTo>
                <a:lnTo>
                  <a:pt x="58399" y="86341"/>
                </a:lnTo>
                <a:lnTo>
                  <a:pt x="59432" y="91791"/>
                </a:lnTo>
                <a:lnTo>
                  <a:pt x="59432" y="103385"/>
                </a:lnTo>
                <a:lnTo>
                  <a:pt x="48894" y="106283"/>
                </a:lnTo>
                <a:lnTo>
                  <a:pt x="80749" y="106283"/>
                </a:lnTo>
                <a:lnTo>
                  <a:pt x="82208" y="103627"/>
                </a:lnTo>
                <a:lnTo>
                  <a:pt x="84095" y="95384"/>
                </a:lnTo>
                <a:lnTo>
                  <a:pt x="84271" y="91791"/>
                </a:lnTo>
                <a:lnTo>
                  <a:pt x="84365" y="78265"/>
                </a:lnTo>
                <a:lnTo>
                  <a:pt x="79562" y="70535"/>
                </a:lnTo>
                <a:lnTo>
                  <a:pt x="77646" y="67637"/>
                </a:lnTo>
                <a:lnTo>
                  <a:pt x="72857" y="61840"/>
                </a:lnTo>
                <a:lnTo>
                  <a:pt x="64235" y="56043"/>
                </a:lnTo>
                <a:lnTo>
                  <a:pt x="57516" y="54110"/>
                </a:lnTo>
                <a:lnTo>
                  <a:pt x="26836" y="42516"/>
                </a:lnTo>
                <a:lnTo>
                  <a:pt x="26836" y="21256"/>
                </a:lnTo>
                <a:lnTo>
                  <a:pt x="80707" y="21256"/>
                </a:lnTo>
                <a:lnTo>
                  <a:pt x="73713" y="12639"/>
                </a:lnTo>
                <a:lnTo>
                  <a:pt x="64588" y="5679"/>
                </a:lnTo>
                <a:lnTo>
                  <a:pt x="53846" y="1435"/>
                </a:lnTo>
                <a:lnTo>
                  <a:pt x="41218" y="0"/>
                </a:lnTo>
                <a:close/>
              </a:path>
              <a:path w="917575" h="127635">
                <a:moveTo>
                  <a:pt x="80707" y="21256"/>
                </a:moveTo>
                <a:lnTo>
                  <a:pt x="49852" y="21256"/>
                </a:lnTo>
                <a:lnTo>
                  <a:pt x="58474" y="28028"/>
                </a:lnTo>
                <a:lnTo>
                  <a:pt x="61348" y="34788"/>
                </a:lnTo>
                <a:lnTo>
                  <a:pt x="81491" y="22222"/>
                </a:lnTo>
                <a:lnTo>
                  <a:pt x="80707" y="21256"/>
                </a:lnTo>
                <a:close/>
              </a:path>
              <a:path w="917575" h="127635">
                <a:moveTo>
                  <a:pt x="154348" y="25131"/>
                </a:moveTo>
                <a:lnTo>
                  <a:pt x="126541" y="25131"/>
                </a:lnTo>
                <a:lnTo>
                  <a:pt x="126541" y="124641"/>
                </a:lnTo>
                <a:lnTo>
                  <a:pt x="154348" y="124641"/>
                </a:lnTo>
                <a:lnTo>
                  <a:pt x="154348" y="25131"/>
                </a:lnTo>
                <a:close/>
              </a:path>
              <a:path w="917575" h="127635">
                <a:moveTo>
                  <a:pt x="184058" y="2909"/>
                </a:moveTo>
                <a:lnTo>
                  <a:pt x="95861" y="2909"/>
                </a:lnTo>
                <a:lnTo>
                  <a:pt x="95861" y="25131"/>
                </a:lnTo>
                <a:lnTo>
                  <a:pt x="184058" y="25131"/>
                </a:lnTo>
                <a:lnTo>
                  <a:pt x="184058" y="2909"/>
                </a:lnTo>
                <a:close/>
              </a:path>
              <a:path w="917575" h="127635">
                <a:moveTo>
                  <a:pt x="222402" y="2909"/>
                </a:moveTo>
                <a:lnTo>
                  <a:pt x="193651" y="2909"/>
                </a:lnTo>
                <a:lnTo>
                  <a:pt x="231995" y="76332"/>
                </a:lnTo>
                <a:lnTo>
                  <a:pt x="231995" y="124641"/>
                </a:lnTo>
                <a:lnTo>
                  <a:pt x="257873" y="124641"/>
                </a:lnTo>
                <a:lnTo>
                  <a:pt x="257873" y="75366"/>
                </a:lnTo>
                <a:lnTo>
                  <a:pt x="271474" y="48314"/>
                </a:lnTo>
                <a:lnTo>
                  <a:pt x="244461" y="48314"/>
                </a:lnTo>
                <a:lnTo>
                  <a:pt x="243503" y="45415"/>
                </a:lnTo>
                <a:lnTo>
                  <a:pt x="238701" y="34788"/>
                </a:lnTo>
                <a:lnTo>
                  <a:pt x="237743" y="32855"/>
                </a:lnTo>
                <a:lnTo>
                  <a:pt x="222402" y="2909"/>
                </a:lnTo>
                <a:close/>
              </a:path>
              <a:path w="917575" h="127635">
                <a:moveTo>
                  <a:pt x="294302" y="2909"/>
                </a:moveTo>
                <a:lnTo>
                  <a:pt x="266508" y="2909"/>
                </a:lnTo>
                <a:lnTo>
                  <a:pt x="252125" y="32855"/>
                </a:lnTo>
                <a:lnTo>
                  <a:pt x="248293" y="41551"/>
                </a:lnTo>
                <a:lnTo>
                  <a:pt x="247335" y="42516"/>
                </a:lnTo>
                <a:lnTo>
                  <a:pt x="245419" y="48314"/>
                </a:lnTo>
                <a:lnTo>
                  <a:pt x="271474" y="48314"/>
                </a:lnTo>
                <a:lnTo>
                  <a:pt x="294302" y="2909"/>
                </a:lnTo>
                <a:close/>
              </a:path>
              <a:path w="917575" h="127635">
                <a:moveTo>
                  <a:pt x="349915" y="2909"/>
                </a:moveTo>
                <a:lnTo>
                  <a:pt x="311558" y="2909"/>
                </a:lnTo>
                <a:lnTo>
                  <a:pt x="311558" y="124641"/>
                </a:lnTo>
                <a:lnTo>
                  <a:pt x="337449" y="124641"/>
                </a:lnTo>
                <a:lnTo>
                  <a:pt x="337449" y="74400"/>
                </a:lnTo>
                <a:lnTo>
                  <a:pt x="373810" y="74400"/>
                </a:lnTo>
                <a:lnTo>
                  <a:pt x="371961" y="70535"/>
                </a:lnTo>
                <a:lnTo>
                  <a:pt x="382431" y="65131"/>
                </a:lnTo>
                <a:lnTo>
                  <a:pt x="389575" y="57734"/>
                </a:lnTo>
                <a:lnTo>
                  <a:pt x="390754" y="55077"/>
                </a:lnTo>
                <a:lnTo>
                  <a:pt x="337449" y="55077"/>
                </a:lnTo>
                <a:lnTo>
                  <a:pt x="337449" y="21256"/>
                </a:lnTo>
                <a:lnTo>
                  <a:pt x="391381" y="21256"/>
                </a:lnTo>
                <a:lnTo>
                  <a:pt x="390757" y="18395"/>
                </a:lnTo>
                <a:lnTo>
                  <a:pt x="379989" y="7981"/>
                </a:lnTo>
                <a:lnTo>
                  <a:pt x="365447" y="3724"/>
                </a:lnTo>
                <a:lnTo>
                  <a:pt x="349915" y="2909"/>
                </a:lnTo>
                <a:close/>
              </a:path>
              <a:path w="917575" h="127635">
                <a:moveTo>
                  <a:pt x="373810" y="74400"/>
                </a:moveTo>
                <a:lnTo>
                  <a:pt x="346070" y="74400"/>
                </a:lnTo>
                <a:lnTo>
                  <a:pt x="369087" y="124641"/>
                </a:lnTo>
                <a:lnTo>
                  <a:pt x="397839" y="124641"/>
                </a:lnTo>
                <a:lnTo>
                  <a:pt x="373810" y="74400"/>
                </a:lnTo>
                <a:close/>
              </a:path>
              <a:path w="917575" h="127635">
                <a:moveTo>
                  <a:pt x="391381" y="21256"/>
                </a:moveTo>
                <a:lnTo>
                  <a:pt x="355663" y="21256"/>
                </a:lnTo>
                <a:lnTo>
                  <a:pt x="359495" y="23187"/>
                </a:lnTo>
                <a:lnTo>
                  <a:pt x="365243" y="25131"/>
                </a:lnTo>
                <a:lnTo>
                  <a:pt x="367171" y="28994"/>
                </a:lnTo>
                <a:lnTo>
                  <a:pt x="367171" y="51212"/>
                </a:lnTo>
                <a:lnTo>
                  <a:pt x="358537" y="54110"/>
                </a:lnTo>
                <a:lnTo>
                  <a:pt x="354705" y="55077"/>
                </a:lnTo>
                <a:lnTo>
                  <a:pt x="390754" y="55077"/>
                </a:lnTo>
                <a:lnTo>
                  <a:pt x="393663" y="48525"/>
                </a:lnTo>
                <a:lnTo>
                  <a:pt x="394965" y="37686"/>
                </a:lnTo>
                <a:lnTo>
                  <a:pt x="391381" y="21256"/>
                </a:lnTo>
                <a:close/>
              </a:path>
              <a:path w="917575" h="127635">
                <a:moveTo>
                  <a:pt x="501377" y="2909"/>
                </a:moveTo>
                <a:lnTo>
                  <a:pt x="419898" y="2909"/>
                </a:lnTo>
                <a:lnTo>
                  <a:pt x="419898" y="124641"/>
                </a:lnTo>
                <a:lnTo>
                  <a:pt x="505209" y="124641"/>
                </a:lnTo>
                <a:lnTo>
                  <a:pt x="505209" y="101453"/>
                </a:lnTo>
                <a:lnTo>
                  <a:pt x="446734" y="101453"/>
                </a:lnTo>
                <a:lnTo>
                  <a:pt x="446734" y="72467"/>
                </a:lnTo>
                <a:lnTo>
                  <a:pt x="484121" y="72467"/>
                </a:lnTo>
                <a:lnTo>
                  <a:pt x="484121" y="50245"/>
                </a:lnTo>
                <a:lnTo>
                  <a:pt x="446734" y="50245"/>
                </a:lnTo>
                <a:lnTo>
                  <a:pt x="446734" y="25131"/>
                </a:lnTo>
                <a:lnTo>
                  <a:pt x="501377" y="25131"/>
                </a:lnTo>
                <a:lnTo>
                  <a:pt x="501377" y="2909"/>
                </a:lnTo>
                <a:close/>
              </a:path>
              <a:path w="917575" h="127635">
                <a:moveTo>
                  <a:pt x="554104" y="2909"/>
                </a:moveTo>
                <a:lnTo>
                  <a:pt x="527268" y="2909"/>
                </a:lnTo>
                <a:lnTo>
                  <a:pt x="527268" y="124641"/>
                </a:lnTo>
                <a:lnTo>
                  <a:pt x="606831" y="124641"/>
                </a:lnTo>
                <a:lnTo>
                  <a:pt x="606831" y="101453"/>
                </a:lnTo>
                <a:lnTo>
                  <a:pt x="554104" y="101453"/>
                </a:lnTo>
                <a:lnTo>
                  <a:pt x="554104" y="2909"/>
                </a:lnTo>
                <a:close/>
              </a:path>
              <a:path w="917575" h="127635">
                <a:moveTo>
                  <a:pt x="635595" y="88892"/>
                </a:moveTo>
                <a:lnTo>
                  <a:pt x="614494" y="103385"/>
                </a:lnTo>
                <a:lnTo>
                  <a:pt x="623425" y="115311"/>
                </a:lnTo>
                <a:lnTo>
                  <a:pt x="633434" y="122708"/>
                </a:lnTo>
                <a:lnTo>
                  <a:pt x="645238" y="126482"/>
                </a:lnTo>
                <a:lnTo>
                  <a:pt x="659557" y="127539"/>
                </a:lnTo>
                <a:lnTo>
                  <a:pt x="665305" y="127539"/>
                </a:lnTo>
                <a:lnTo>
                  <a:pt x="675856" y="125606"/>
                </a:lnTo>
                <a:lnTo>
                  <a:pt x="682562" y="121742"/>
                </a:lnTo>
                <a:lnTo>
                  <a:pt x="692538" y="112956"/>
                </a:lnTo>
                <a:lnTo>
                  <a:pt x="696202" y="106283"/>
                </a:lnTo>
                <a:lnTo>
                  <a:pt x="658599" y="106283"/>
                </a:lnTo>
                <a:lnTo>
                  <a:pt x="651093" y="105061"/>
                </a:lnTo>
                <a:lnTo>
                  <a:pt x="644578" y="101573"/>
                </a:lnTo>
                <a:lnTo>
                  <a:pt x="639323" y="96093"/>
                </a:lnTo>
                <a:lnTo>
                  <a:pt x="635595" y="88892"/>
                </a:lnTo>
                <a:close/>
              </a:path>
              <a:path w="917575" h="127635">
                <a:moveTo>
                  <a:pt x="656684" y="0"/>
                </a:moveTo>
                <a:lnTo>
                  <a:pt x="640024" y="2582"/>
                </a:lnTo>
                <a:lnTo>
                  <a:pt x="627682" y="9784"/>
                </a:lnTo>
                <a:lnTo>
                  <a:pt x="620016" y="20792"/>
                </a:lnTo>
                <a:lnTo>
                  <a:pt x="617381" y="34788"/>
                </a:lnTo>
                <a:lnTo>
                  <a:pt x="620063" y="50065"/>
                </a:lnTo>
                <a:lnTo>
                  <a:pt x="627328" y="60632"/>
                </a:lnTo>
                <a:lnTo>
                  <a:pt x="638009" y="67939"/>
                </a:lnTo>
                <a:lnTo>
                  <a:pt x="662214" y="78340"/>
                </a:lnTo>
                <a:lnTo>
                  <a:pt x="669268" y="82250"/>
                </a:lnTo>
                <a:lnTo>
                  <a:pt x="672907" y="86341"/>
                </a:lnTo>
                <a:lnTo>
                  <a:pt x="673940" y="91791"/>
                </a:lnTo>
                <a:lnTo>
                  <a:pt x="673940" y="103385"/>
                </a:lnTo>
                <a:lnTo>
                  <a:pt x="664347" y="106283"/>
                </a:lnTo>
                <a:lnTo>
                  <a:pt x="696202" y="106283"/>
                </a:lnTo>
                <a:lnTo>
                  <a:pt x="697661" y="103627"/>
                </a:lnTo>
                <a:lnTo>
                  <a:pt x="699548" y="95384"/>
                </a:lnTo>
                <a:lnTo>
                  <a:pt x="699724" y="91791"/>
                </a:lnTo>
                <a:lnTo>
                  <a:pt x="699818" y="78265"/>
                </a:lnTo>
                <a:lnTo>
                  <a:pt x="694070" y="70535"/>
                </a:lnTo>
                <a:lnTo>
                  <a:pt x="693112" y="67637"/>
                </a:lnTo>
                <a:lnTo>
                  <a:pt x="688322" y="61840"/>
                </a:lnTo>
                <a:lnTo>
                  <a:pt x="679688" y="56043"/>
                </a:lnTo>
                <a:lnTo>
                  <a:pt x="672024" y="54110"/>
                </a:lnTo>
                <a:lnTo>
                  <a:pt x="656684" y="48314"/>
                </a:lnTo>
                <a:lnTo>
                  <a:pt x="649965" y="45415"/>
                </a:lnTo>
                <a:lnTo>
                  <a:pt x="641343" y="42516"/>
                </a:lnTo>
                <a:lnTo>
                  <a:pt x="641343" y="31888"/>
                </a:lnTo>
                <a:lnTo>
                  <a:pt x="642301" y="21256"/>
                </a:lnTo>
                <a:lnTo>
                  <a:pt x="696107" y="21256"/>
                </a:lnTo>
                <a:lnTo>
                  <a:pt x="688634" y="12639"/>
                </a:lnTo>
                <a:lnTo>
                  <a:pt x="679333" y="5679"/>
                </a:lnTo>
                <a:lnTo>
                  <a:pt x="668772" y="1435"/>
                </a:lnTo>
                <a:lnTo>
                  <a:pt x="656684" y="0"/>
                </a:lnTo>
                <a:close/>
              </a:path>
              <a:path w="917575" h="127635">
                <a:moveTo>
                  <a:pt x="696107" y="21256"/>
                </a:moveTo>
                <a:lnTo>
                  <a:pt x="665305" y="21256"/>
                </a:lnTo>
                <a:lnTo>
                  <a:pt x="672982" y="28028"/>
                </a:lnTo>
                <a:lnTo>
                  <a:pt x="676814" y="34788"/>
                </a:lnTo>
                <a:lnTo>
                  <a:pt x="696944" y="22222"/>
                </a:lnTo>
                <a:lnTo>
                  <a:pt x="696107" y="21256"/>
                </a:lnTo>
                <a:close/>
              </a:path>
              <a:path w="917575" h="127635">
                <a:moveTo>
                  <a:pt x="802398" y="2909"/>
                </a:moveTo>
                <a:lnTo>
                  <a:pt x="721877" y="2909"/>
                </a:lnTo>
                <a:lnTo>
                  <a:pt x="721877" y="124641"/>
                </a:lnTo>
                <a:lnTo>
                  <a:pt x="806229" y="124641"/>
                </a:lnTo>
                <a:lnTo>
                  <a:pt x="806229" y="101453"/>
                </a:lnTo>
                <a:lnTo>
                  <a:pt x="747755" y="101453"/>
                </a:lnTo>
                <a:lnTo>
                  <a:pt x="747755" y="72467"/>
                </a:lnTo>
                <a:lnTo>
                  <a:pt x="785141" y="72467"/>
                </a:lnTo>
                <a:lnTo>
                  <a:pt x="785141" y="50245"/>
                </a:lnTo>
                <a:lnTo>
                  <a:pt x="747755" y="50245"/>
                </a:lnTo>
                <a:lnTo>
                  <a:pt x="747755" y="25131"/>
                </a:lnTo>
                <a:lnTo>
                  <a:pt x="802398" y="25131"/>
                </a:lnTo>
                <a:lnTo>
                  <a:pt x="802398" y="2909"/>
                </a:lnTo>
                <a:close/>
              </a:path>
              <a:path w="917575" h="127635">
                <a:moveTo>
                  <a:pt x="855124" y="2909"/>
                </a:moveTo>
                <a:lnTo>
                  <a:pt x="830204" y="2909"/>
                </a:lnTo>
                <a:lnTo>
                  <a:pt x="830204" y="124641"/>
                </a:lnTo>
                <a:lnTo>
                  <a:pt x="854166" y="124641"/>
                </a:lnTo>
                <a:lnTo>
                  <a:pt x="854047" y="61840"/>
                </a:lnTo>
                <a:lnTo>
                  <a:pt x="853208" y="48314"/>
                </a:lnTo>
                <a:lnTo>
                  <a:pt x="853208" y="45415"/>
                </a:lnTo>
                <a:lnTo>
                  <a:pt x="878718" y="45415"/>
                </a:lnTo>
                <a:lnTo>
                  <a:pt x="855124" y="2909"/>
                </a:lnTo>
                <a:close/>
              </a:path>
              <a:path w="917575" h="127635">
                <a:moveTo>
                  <a:pt x="878718" y="45415"/>
                </a:moveTo>
                <a:lnTo>
                  <a:pt x="854166" y="45415"/>
                </a:lnTo>
                <a:lnTo>
                  <a:pt x="860872" y="59908"/>
                </a:lnTo>
                <a:lnTo>
                  <a:pt x="860872" y="60874"/>
                </a:lnTo>
                <a:lnTo>
                  <a:pt x="863759" y="65704"/>
                </a:lnTo>
                <a:lnTo>
                  <a:pt x="895423" y="124641"/>
                </a:lnTo>
                <a:lnTo>
                  <a:pt x="917393" y="124641"/>
                </a:lnTo>
                <a:lnTo>
                  <a:pt x="917393" y="74400"/>
                </a:lnTo>
                <a:lnTo>
                  <a:pt x="893507" y="74400"/>
                </a:lnTo>
                <a:lnTo>
                  <a:pt x="892485" y="73434"/>
                </a:lnTo>
                <a:lnTo>
                  <a:pt x="890569" y="68602"/>
                </a:lnTo>
                <a:lnTo>
                  <a:pt x="890569" y="67637"/>
                </a:lnTo>
                <a:lnTo>
                  <a:pt x="889675" y="65704"/>
                </a:lnTo>
                <a:lnTo>
                  <a:pt x="887759" y="61840"/>
                </a:lnTo>
                <a:lnTo>
                  <a:pt x="886763" y="59908"/>
                </a:lnTo>
                <a:lnTo>
                  <a:pt x="878718" y="45415"/>
                </a:lnTo>
                <a:close/>
              </a:path>
              <a:path w="917575" h="127635">
                <a:moveTo>
                  <a:pt x="917393" y="2909"/>
                </a:moveTo>
                <a:lnTo>
                  <a:pt x="892485" y="2909"/>
                </a:lnTo>
                <a:lnTo>
                  <a:pt x="892485" y="53145"/>
                </a:lnTo>
                <a:lnTo>
                  <a:pt x="893394" y="60874"/>
                </a:lnTo>
                <a:lnTo>
                  <a:pt x="893507" y="74400"/>
                </a:lnTo>
                <a:lnTo>
                  <a:pt x="917393" y="74400"/>
                </a:lnTo>
                <a:lnTo>
                  <a:pt x="917393" y="2909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2607945" y="2251991"/>
            <a:ext cx="3838575" cy="977265"/>
          </a:xfrm>
          <a:prstGeom prst="rect">
            <a:avLst/>
          </a:prstGeom>
        </p:spPr>
        <p:txBody>
          <a:bodyPr wrap="square" lIns="0" tIns="12255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65"/>
              </a:spcBef>
            </a:pP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We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enable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travel</a:t>
            </a:r>
            <a:r>
              <a:rPr dirty="0" sz="24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and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70"/>
              </a:spcBef>
            </a:pP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transport needs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tomorrow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499742" y="1633550"/>
            <a:ext cx="605599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The Swedish </a:t>
            </a:r>
            <a:r>
              <a:rPr dirty="0" spc="-20"/>
              <a:t>Transport</a:t>
            </a:r>
            <a:r>
              <a:rPr dirty="0" spc="-285"/>
              <a:t> </a:t>
            </a:r>
            <a:r>
              <a:rPr dirty="0"/>
              <a:t>Agency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3409083" y="4445609"/>
            <a:ext cx="2286000" cy="2667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 spc="-215">
                <a:latin typeface="Arial"/>
                <a:cs typeface="Arial"/>
              </a:rPr>
              <a:t>@transportstyrelsen</a:t>
            </a:r>
            <a:r>
              <a:rPr dirty="0" sz="1550" spc="-210">
                <a:latin typeface="Arial"/>
                <a:cs typeface="Arial"/>
              </a:rPr>
              <a:t> </a:t>
            </a:r>
            <a:r>
              <a:rPr dirty="0" sz="1550" spc="-260">
                <a:latin typeface="Arial"/>
                <a:cs typeface="Arial"/>
              </a:rPr>
              <a:t>@TS_Nyheter</a:t>
            </a:r>
            <a:endParaRPr sz="155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421783" y="3570737"/>
            <a:ext cx="553475" cy="7875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789830" y="3570737"/>
            <a:ext cx="542646" cy="77388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0952" cy="51434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741919" y="4517135"/>
            <a:ext cx="1097279" cy="3337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969644" marR="5080" indent="-957580">
              <a:lnSpc>
                <a:spcPct val="100000"/>
              </a:lnSpc>
              <a:spcBef>
                <a:spcPts val="105"/>
              </a:spcBef>
            </a:pPr>
            <a:r>
              <a:rPr dirty="0"/>
              <a:t>Regulatory Scoping</a:t>
            </a:r>
            <a:r>
              <a:rPr dirty="0" spc="-125"/>
              <a:t> </a:t>
            </a:r>
            <a:r>
              <a:rPr dirty="0" spc="-5"/>
              <a:t>Exercise  </a:t>
            </a:r>
            <a:r>
              <a:rPr dirty="0"/>
              <a:t>of IMO</a:t>
            </a:r>
            <a:r>
              <a:rPr dirty="0" spc="-55"/>
              <a:t> </a:t>
            </a:r>
            <a:r>
              <a:rPr dirty="0"/>
              <a:t>instruments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325370" y="2776854"/>
            <a:ext cx="4392295" cy="1768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FFFFFF"/>
                </a:solidFill>
                <a:latin typeface="Arial"/>
                <a:cs typeface="Arial"/>
              </a:rPr>
              <a:t>The 4th 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UK Maritime Autonomous</a:t>
            </a:r>
            <a:r>
              <a:rPr dirty="0" sz="1800" spc="-1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Systems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Regulatory</a:t>
            </a:r>
            <a:r>
              <a:rPr dirty="0" sz="18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Conference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600" spc="-5">
                <a:solidFill>
                  <a:srgbClr val="FFFFFF"/>
                </a:solidFill>
                <a:latin typeface="Arial"/>
                <a:cs typeface="Arial"/>
              </a:rPr>
              <a:t>2019-01-17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00">
              <a:latin typeface="Times New Roman"/>
              <a:cs typeface="Times New Roman"/>
            </a:endParaRPr>
          </a:p>
          <a:p>
            <a:pPr algn="ctr" marL="1270">
              <a:lnSpc>
                <a:spcPct val="100000"/>
              </a:lnSpc>
            </a:pPr>
            <a:r>
              <a:rPr dirty="0" sz="1400" spc="-5" b="1">
                <a:solidFill>
                  <a:srgbClr val="FFFFFF"/>
                </a:solidFill>
                <a:latin typeface="Arial"/>
                <a:cs typeface="Arial"/>
              </a:rPr>
              <a:t>Henrik</a:t>
            </a:r>
            <a:r>
              <a:rPr dirty="0" sz="1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00" spc="-20" b="1">
                <a:solidFill>
                  <a:srgbClr val="FFFFFF"/>
                </a:solidFill>
                <a:latin typeface="Arial"/>
                <a:cs typeface="Arial"/>
              </a:rPr>
              <a:t>Tunfors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400" spc="-5">
                <a:solidFill>
                  <a:srgbClr val="FFFFFF"/>
                </a:solidFill>
                <a:latin typeface="Arial"/>
                <a:cs typeface="Arial"/>
              </a:rPr>
              <a:t>Senior</a:t>
            </a:r>
            <a:r>
              <a:rPr dirty="0" sz="14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Arial"/>
                <a:cs typeface="Arial"/>
              </a:rPr>
              <a:t>advisor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6608" y="288163"/>
            <a:ext cx="684022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606264"/>
                </a:solidFill>
              </a:rPr>
              <a:t>International Maritime</a:t>
            </a:r>
            <a:r>
              <a:rPr dirty="0" spc="-145">
                <a:solidFill>
                  <a:srgbClr val="606264"/>
                </a:solidFill>
              </a:rPr>
              <a:t> </a:t>
            </a:r>
            <a:r>
              <a:rPr dirty="0">
                <a:solidFill>
                  <a:srgbClr val="606264"/>
                </a:solidFill>
              </a:rPr>
              <a:t>Organization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6608" y="1022984"/>
            <a:ext cx="6448425" cy="3538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0820" marR="69215" indent="-198120">
              <a:lnSpc>
                <a:spcPct val="110000"/>
              </a:lnSpc>
              <a:spcBef>
                <a:spcPts val="100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1948 Inter-Governmental Maritime Consultative Organization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(IMCO),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changed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IMO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</a:t>
            </a:r>
            <a:r>
              <a:rPr dirty="0" sz="1800" spc="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1982</a:t>
            </a:r>
            <a:endParaRPr sz="1800">
              <a:latin typeface="Arial"/>
              <a:cs typeface="Arial"/>
            </a:endParaRPr>
          </a:p>
          <a:p>
            <a:pPr marL="210820" indent="-198120">
              <a:lnSpc>
                <a:spcPct val="100000"/>
              </a:lnSpc>
              <a:spcBef>
                <a:spcPts val="1420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IMO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Convention entered into force in</a:t>
            </a:r>
            <a:r>
              <a:rPr dirty="0" sz="1800" spc="3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1958</a:t>
            </a:r>
            <a:endParaRPr sz="1800">
              <a:latin typeface="Arial"/>
              <a:cs typeface="Arial"/>
            </a:endParaRPr>
          </a:p>
          <a:p>
            <a:pPr marL="210820" indent="-198120">
              <a:lnSpc>
                <a:spcPct val="100000"/>
              </a:lnSpc>
              <a:spcBef>
                <a:spcPts val="1415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Governance and organization</a:t>
            </a:r>
            <a:r>
              <a:rPr dirty="0" sz="1800" spc="4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structure:</a:t>
            </a:r>
            <a:endParaRPr sz="18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1420"/>
              </a:spcBef>
              <a:buClr>
                <a:srgbClr val="00A0DE"/>
              </a:buClr>
              <a:buSzPct val="85714"/>
              <a:buChar char="•"/>
              <a:tabLst>
                <a:tab pos="667385" algn="l"/>
                <a:tab pos="668020" algn="l"/>
              </a:tabLst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Assembly</a:t>
            </a:r>
            <a:endParaRPr sz="14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770"/>
              </a:spcBef>
              <a:buClr>
                <a:srgbClr val="00A0DE"/>
              </a:buClr>
              <a:buSzPct val="82142"/>
              <a:buChar char="•"/>
              <a:tabLst>
                <a:tab pos="667385" algn="l"/>
                <a:tab pos="668020" algn="l"/>
              </a:tabLst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Council</a:t>
            </a:r>
            <a:endParaRPr sz="14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765"/>
              </a:spcBef>
              <a:buClr>
                <a:srgbClr val="00A0DE"/>
              </a:buClr>
              <a:buSzPct val="82142"/>
              <a:buChar char="•"/>
              <a:tabLst>
                <a:tab pos="667385" algn="l"/>
                <a:tab pos="668020" algn="l"/>
              </a:tabLst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Main Committees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(</a:t>
            </a:r>
            <a:r>
              <a:rPr dirty="0" sz="1400" b="1">
                <a:solidFill>
                  <a:srgbClr val="006FC0"/>
                </a:solidFill>
                <a:latin typeface="Arial"/>
                <a:cs typeface="Arial"/>
              </a:rPr>
              <a:t>MSC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,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MEPC,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LEG,</a:t>
            </a:r>
            <a:r>
              <a:rPr dirty="0" sz="1400" spc="-9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 spc="-20">
                <a:solidFill>
                  <a:srgbClr val="606264"/>
                </a:solidFill>
                <a:latin typeface="Arial"/>
                <a:cs typeface="Arial"/>
              </a:rPr>
              <a:t>FAL)</a:t>
            </a:r>
            <a:endParaRPr sz="14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770"/>
              </a:spcBef>
              <a:buClr>
                <a:srgbClr val="00A0DE"/>
              </a:buClr>
              <a:buSzPct val="82142"/>
              <a:buChar char="•"/>
              <a:tabLst>
                <a:tab pos="667385" algn="l"/>
                <a:tab pos="668020" algn="l"/>
              </a:tabLst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Sub-Committees</a:t>
            </a:r>
            <a:endParaRPr sz="1400">
              <a:latin typeface="Arial"/>
              <a:cs typeface="Arial"/>
            </a:endParaRPr>
          </a:p>
          <a:p>
            <a:pPr marL="210820" marR="5080" indent="-198120">
              <a:lnSpc>
                <a:spcPct val="110000"/>
              </a:lnSpc>
              <a:spcBef>
                <a:spcPts val="550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Member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States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 International Organizations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(IGOs,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NGOs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etc.)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5376" y="291211"/>
            <a:ext cx="267462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solidFill>
                  <a:srgbClr val="606264"/>
                </a:solidFill>
                <a:latin typeface="Arial"/>
                <a:cs typeface="Arial"/>
              </a:rPr>
              <a:t>Looking</a:t>
            </a:r>
            <a:r>
              <a:rPr dirty="0" sz="2800" spc="-35" b="1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800" spc="-5" b="1">
                <a:solidFill>
                  <a:srgbClr val="606264"/>
                </a:solidFill>
                <a:latin typeface="Arial"/>
                <a:cs typeface="Arial"/>
              </a:rPr>
              <a:t>back…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19200" y="1409700"/>
            <a:ext cx="5585459" cy="31592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77672" y="891285"/>
            <a:ext cx="26269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MSC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VIII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(March</a:t>
            </a:r>
            <a:r>
              <a:rPr dirty="0" sz="1800" spc="-35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006FC0"/>
                </a:solidFill>
                <a:latin typeface="Arial"/>
                <a:cs typeface="Arial"/>
              </a:rPr>
              <a:t>1964)…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3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916935"/>
            <a:ext cx="9144000" cy="22265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93547" y="159842"/>
            <a:ext cx="639445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solidFill>
                  <a:srgbClr val="606264"/>
                </a:solidFill>
              </a:rPr>
              <a:t>Autonomous </a:t>
            </a:r>
            <a:r>
              <a:rPr dirty="0" sz="2400">
                <a:solidFill>
                  <a:srgbClr val="606264"/>
                </a:solidFill>
              </a:rPr>
              <a:t>ships</a:t>
            </a:r>
            <a:endParaRPr sz="2400"/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400" spc="-15">
                <a:solidFill>
                  <a:srgbClr val="606264"/>
                </a:solidFill>
              </a:rPr>
              <a:t>IMO’s </a:t>
            </a:r>
            <a:r>
              <a:rPr dirty="0" sz="2400" spc="-5">
                <a:solidFill>
                  <a:srgbClr val="606264"/>
                </a:solidFill>
              </a:rPr>
              <a:t>regulatory scoping exercise </a:t>
            </a:r>
            <a:r>
              <a:rPr dirty="0" sz="2400">
                <a:solidFill>
                  <a:srgbClr val="606264"/>
                </a:solidFill>
              </a:rPr>
              <a:t>on</a:t>
            </a:r>
            <a:r>
              <a:rPr dirty="0" sz="2400" spc="-105">
                <a:solidFill>
                  <a:srgbClr val="606264"/>
                </a:solidFill>
              </a:rPr>
              <a:t> </a:t>
            </a:r>
            <a:r>
              <a:rPr dirty="0" sz="2400">
                <a:solidFill>
                  <a:srgbClr val="606264"/>
                </a:solidFill>
              </a:rPr>
              <a:t>MASS</a:t>
            </a:r>
            <a:endParaRPr sz="24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4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7224" y="1208989"/>
            <a:ext cx="6754495" cy="12458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The ninety-eighth session of the Maritime </a:t>
            </a:r>
            <a:r>
              <a:rPr dirty="0" sz="2000" spc="-5">
                <a:solidFill>
                  <a:srgbClr val="606264"/>
                </a:solidFill>
                <a:latin typeface="Arial"/>
                <a:cs typeface="Arial"/>
              </a:rPr>
              <a:t>Safety</a:t>
            </a:r>
            <a:r>
              <a:rPr dirty="0" sz="2000" spc="-14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Committee  (MSC 98), agreed to work on a 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"Regulatory scoping  exercise for the use of Maritime Autonomous Surface  Ships (</a:t>
            </a:r>
            <a:r>
              <a:rPr dirty="0" sz="2000" b="1">
                <a:solidFill>
                  <a:srgbClr val="006FC0"/>
                </a:solidFill>
                <a:latin typeface="Arial"/>
                <a:cs typeface="Arial"/>
              </a:rPr>
              <a:t>MASS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)"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, with a target completion year of</a:t>
            </a:r>
            <a:r>
              <a:rPr dirty="0" sz="2000" spc="-15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2020.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273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>
                <a:solidFill>
                  <a:srgbClr val="606264"/>
                </a:solidFill>
              </a:rPr>
              <a:t>regulatory scoping exercise on</a:t>
            </a:r>
            <a:r>
              <a:rPr dirty="0" sz="2000" spc="-125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0875" y="1063244"/>
            <a:ext cx="7282815" cy="3135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Why?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00">
              <a:latin typeface="Times New Roman"/>
              <a:cs typeface="Times New Roman"/>
            </a:endParaRPr>
          </a:p>
          <a:p>
            <a:pPr marL="361315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Organization should be proactive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and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take a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leading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role on</a:t>
            </a:r>
            <a:r>
              <a:rPr dirty="0" sz="1800" spc="9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this</a:t>
            </a:r>
            <a:endParaRPr sz="1800">
              <a:latin typeface="Arial"/>
              <a:cs typeface="Arial"/>
            </a:endParaRPr>
          </a:p>
          <a:p>
            <a:pPr marL="361315">
              <a:lnSpc>
                <a:spcPct val="100000"/>
              </a:lnSpc>
              <a:spcBef>
                <a:spcPts val="219"/>
              </a:spcBef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issue</a:t>
            </a:r>
            <a:endParaRPr sz="1800">
              <a:latin typeface="Arial"/>
              <a:cs typeface="Arial"/>
            </a:endParaRPr>
          </a:p>
          <a:p>
            <a:pPr marL="361315" indent="-198120">
              <a:lnSpc>
                <a:spcPct val="100000"/>
              </a:lnSpc>
              <a:spcBef>
                <a:spcPts val="1245"/>
              </a:spcBef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 spc="-95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review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IMO’s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international regulatory framework</a:t>
            </a:r>
            <a:r>
              <a:rPr dirty="0" sz="1800" spc="18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</a:t>
            </a:r>
            <a:endParaRPr sz="1800">
              <a:latin typeface="Arial"/>
              <a:cs typeface="Arial"/>
            </a:endParaRPr>
          </a:p>
          <a:p>
            <a:pPr marL="361315" marR="1899285" indent="-198120">
              <a:lnSpc>
                <a:spcPct val="110000"/>
              </a:lnSpc>
              <a:spcBef>
                <a:spcPts val="1035"/>
              </a:spcBef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Determine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which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provisions </a:t>
            </a:r>
            <a:r>
              <a:rPr dirty="0" sz="1800" spc="-10">
                <a:solidFill>
                  <a:srgbClr val="006FC0"/>
                </a:solidFill>
                <a:latin typeface="Arial"/>
                <a:cs typeface="Arial"/>
              </a:rPr>
              <a:t>apply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or not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 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 may preclude or not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operations  (as currently</a:t>
            </a:r>
            <a:r>
              <a:rPr dirty="0" sz="1800" spc="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drafted)</a:t>
            </a:r>
            <a:endParaRPr sz="1800">
              <a:latin typeface="Arial"/>
              <a:cs typeface="Arial"/>
            </a:endParaRPr>
          </a:p>
          <a:p>
            <a:pPr marL="361315" indent="-198120">
              <a:lnSpc>
                <a:spcPct val="100000"/>
              </a:lnSpc>
              <a:spcBef>
                <a:spcPts val="1245"/>
              </a:spcBef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Identify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gaps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or issues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and </a:t>
            </a:r>
            <a:r>
              <a:rPr dirty="0" sz="1800" spc="-10">
                <a:solidFill>
                  <a:srgbClr val="006FC0"/>
                </a:solidFill>
                <a:latin typeface="Arial"/>
                <a:cs typeface="Arial"/>
              </a:rPr>
              <a:t>analyse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best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way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</a:t>
            </a:r>
            <a:r>
              <a:rPr dirty="0" sz="1800" spc="12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address.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0265" y="1093723"/>
            <a:ext cx="7189470" cy="309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MSC </a:t>
            </a:r>
            <a:r>
              <a:rPr dirty="0" sz="1800" spc="-10" b="1">
                <a:solidFill>
                  <a:srgbClr val="006FC0"/>
                </a:solidFill>
                <a:latin typeface="Arial"/>
                <a:cs typeface="Arial"/>
              </a:rPr>
              <a:t>98–100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(June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2017–December</a:t>
            </a:r>
            <a:r>
              <a:rPr dirty="0" sz="1800" spc="6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2018)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 marL="266700" marR="337820" indent="-254000">
              <a:lnSpc>
                <a:spcPct val="110000"/>
              </a:lnSpc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need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take into consideration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human element and legal  aspects</a:t>
            </a:r>
            <a:endParaRPr sz="1800">
              <a:latin typeface="Arial"/>
              <a:cs typeface="Arial"/>
            </a:endParaRPr>
          </a:p>
          <a:p>
            <a:pPr marL="266700" indent="-254000">
              <a:lnSpc>
                <a:spcPct val="100000"/>
              </a:lnSpc>
              <a:spcBef>
                <a:spcPts val="820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Not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a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“drafting</a:t>
            </a:r>
            <a:r>
              <a:rPr dirty="0" sz="1800" spc="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exercise”</a:t>
            </a:r>
            <a:endParaRPr sz="1800">
              <a:latin typeface="Arial"/>
              <a:cs typeface="Arial"/>
            </a:endParaRPr>
          </a:p>
          <a:p>
            <a:pPr marL="266700" indent="-254000">
              <a:lnSpc>
                <a:spcPct val="100000"/>
              </a:lnSpc>
              <a:spcBef>
                <a:spcPts val="815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work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should be user-driven and not technology</a:t>
            </a:r>
            <a:r>
              <a:rPr dirty="0" sz="1800" spc="14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driven</a:t>
            </a:r>
            <a:endParaRPr sz="1800">
              <a:latin typeface="Arial"/>
              <a:cs typeface="Arial"/>
            </a:endParaRPr>
          </a:p>
          <a:p>
            <a:pPr marL="266700" marR="92710" indent="-254000">
              <a:lnSpc>
                <a:spcPct val="110000"/>
              </a:lnSpc>
              <a:spcBef>
                <a:spcPts val="600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LEG 105 (April 2018)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RSE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with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 target completion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year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2023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for 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LEG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instruments.</a:t>
            </a:r>
            <a:endParaRPr sz="1800">
              <a:latin typeface="Arial"/>
              <a:cs typeface="Arial"/>
            </a:endParaRPr>
          </a:p>
          <a:p>
            <a:pPr marL="266700" indent="-254000">
              <a:lnSpc>
                <a:spcPct val="100000"/>
              </a:lnSpc>
              <a:spcBef>
                <a:spcPts val="819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MSC 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take a coordinating</a:t>
            </a:r>
            <a:r>
              <a:rPr dirty="0" sz="1800" spc="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role.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7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93419" y="2766441"/>
            <a:ext cx="6842759" cy="6292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74900" marR="5080" indent="-2362835">
              <a:lnSpc>
                <a:spcPct val="110000"/>
              </a:lnSpc>
              <a:spcBef>
                <a:spcPts val="100"/>
              </a:spcBef>
            </a:pPr>
            <a:r>
              <a:rPr dirty="0" sz="1800" b="1">
                <a:solidFill>
                  <a:srgbClr val="606264"/>
                </a:solidFill>
                <a:latin typeface="Arial"/>
                <a:cs typeface="Arial"/>
              </a:rPr>
              <a:t>“a </a:t>
            </a:r>
            <a:r>
              <a:rPr dirty="0" sz="1800" spc="-5" b="1">
                <a:solidFill>
                  <a:srgbClr val="606264"/>
                </a:solidFill>
                <a:latin typeface="Arial"/>
                <a:cs typeface="Arial"/>
              </a:rPr>
              <a:t>ship </a:t>
            </a:r>
            <a:r>
              <a:rPr dirty="0" sz="1800" b="1">
                <a:solidFill>
                  <a:srgbClr val="606264"/>
                </a:solidFill>
                <a:latin typeface="Arial"/>
                <a:cs typeface="Arial"/>
              </a:rPr>
              <a:t>which, to a </a:t>
            </a:r>
            <a:r>
              <a:rPr dirty="0" sz="1800" spc="-15" b="1">
                <a:solidFill>
                  <a:srgbClr val="606264"/>
                </a:solidFill>
                <a:latin typeface="Arial"/>
                <a:cs typeface="Arial"/>
              </a:rPr>
              <a:t>varying </a:t>
            </a:r>
            <a:r>
              <a:rPr dirty="0" sz="1800" spc="-5" b="1">
                <a:solidFill>
                  <a:srgbClr val="606264"/>
                </a:solidFill>
                <a:latin typeface="Arial"/>
                <a:cs typeface="Arial"/>
              </a:rPr>
              <a:t>degree, can operate independent </a:t>
            </a:r>
            <a:r>
              <a:rPr dirty="0" sz="1800" b="1">
                <a:solidFill>
                  <a:srgbClr val="606264"/>
                </a:solidFill>
                <a:latin typeface="Arial"/>
                <a:cs typeface="Arial"/>
              </a:rPr>
              <a:t>of 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human</a:t>
            </a:r>
            <a:r>
              <a:rPr dirty="0" sz="1800" spc="-1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606264"/>
                </a:solidFill>
                <a:latin typeface="Arial"/>
                <a:cs typeface="Arial"/>
              </a:rPr>
              <a:t>interaction”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0875" y="1093723"/>
            <a:ext cx="7452995" cy="9817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</a:t>
            </a:r>
            <a:r>
              <a:rPr dirty="0" sz="1800" spc="-4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definition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750">
              <a:latin typeface="Times New Roman"/>
              <a:cs typeface="Times New Roman"/>
            </a:endParaRPr>
          </a:p>
          <a:p>
            <a:pPr marL="163195">
              <a:lnSpc>
                <a:spcPct val="100000"/>
              </a:lnSpc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For 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purpose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the regulatory scoping exercise,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is defined</a:t>
            </a:r>
            <a:r>
              <a:rPr dirty="0" sz="1800" spc="6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as: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8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0875" y="1134821"/>
            <a:ext cx="6465570" cy="2700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degrees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of</a:t>
            </a:r>
            <a:r>
              <a:rPr dirty="0" sz="1800" spc="-35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autonomy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506095" indent="-342900">
              <a:lnSpc>
                <a:spcPct val="100000"/>
              </a:lnSpc>
              <a:spcBef>
                <a:spcPts val="1230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Ship with automated processes and decision</a:t>
            </a:r>
            <a:r>
              <a:rPr dirty="0" sz="2000" spc="-12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support</a:t>
            </a:r>
            <a:endParaRPr sz="2000">
              <a:latin typeface="Arial"/>
              <a:cs typeface="Arial"/>
            </a:endParaRPr>
          </a:p>
          <a:p>
            <a:pPr marL="506095" indent="-342900">
              <a:lnSpc>
                <a:spcPct val="100000"/>
              </a:lnSpc>
              <a:spcBef>
                <a:spcPts val="1920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Remotely controlled ship with seafarers on</a:t>
            </a:r>
            <a:r>
              <a:rPr dirty="0" sz="2000" spc="-1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board</a:t>
            </a:r>
            <a:endParaRPr sz="2000">
              <a:latin typeface="Arial"/>
              <a:cs typeface="Arial"/>
            </a:endParaRPr>
          </a:p>
          <a:p>
            <a:pPr marL="506095" indent="-342900">
              <a:lnSpc>
                <a:spcPct val="100000"/>
              </a:lnSpc>
              <a:spcBef>
                <a:spcPts val="1925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Remotely controlled ship without seafarers on</a:t>
            </a:r>
            <a:r>
              <a:rPr dirty="0" sz="2000" spc="-1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board</a:t>
            </a:r>
            <a:endParaRPr sz="2000">
              <a:latin typeface="Arial"/>
              <a:cs typeface="Arial"/>
            </a:endParaRPr>
          </a:p>
          <a:p>
            <a:pPr marL="506095" indent="-342900">
              <a:lnSpc>
                <a:spcPct val="100000"/>
              </a:lnSpc>
              <a:spcBef>
                <a:spcPts val="1920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Fully autonomous</a:t>
            </a:r>
            <a:r>
              <a:rPr dirty="0" sz="2000" spc="-5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ship.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t>11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550265" y="1093723"/>
            <a:ext cx="7189470" cy="309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MSC </a:t>
            </a:r>
            <a:r>
              <a:rPr dirty="0" sz="1800" spc="-10" b="1">
                <a:solidFill>
                  <a:srgbClr val="006FC0"/>
                </a:solidFill>
                <a:latin typeface="Arial"/>
                <a:cs typeface="Arial"/>
              </a:rPr>
              <a:t>98–100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(June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2017–December</a:t>
            </a:r>
            <a:r>
              <a:rPr dirty="0" sz="1800" spc="6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2018)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 marL="266700" marR="337820" indent="-254000">
              <a:lnSpc>
                <a:spcPct val="110000"/>
              </a:lnSpc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need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take into consideration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human element and legal  aspects</a:t>
            </a:r>
            <a:endParaRPr sz="1800">
              <a:latin typeface="Arial"/>
              <a:cs typeface="Arial"/>
            </a:endParaRPr>
          </a:p>
          <a:p>
            <a:pPr marL="266700" indent="-254000">
              <a:lnSpc>
                <a:spcPct val="100000"/>
              </a:lnSpc>
              <a:spcBef>
                <a:spcPts val="820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Not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a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“drafting</a:t>
            </a:r>
            <a:r>
              <a:rPr dirty="0" sz="1800" spc="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exercise”</a:t>
            </a:r>
            <a:endParaRPr sz="1800">
              <a:latin typeface="Arial"/>
              <a:cs typeface="Arial"/>
            </a:endParaRPr>
          </a:p>
          <a:p>
            <a:pPr marL="266700" indent="-254000">
              <a:lnSpc>
                <a:spcPct val="100000"/>
              </a:lnSpc>
              <a:spcBef>
                <a:spcPts val="815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work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should be user-driven and not technology</a:t>
            </a:r>
            <a:r>
              <a:rPr dirty="0" sz="1800" spc="14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driven</a:t>
            </a:r>
            <a:endParaRPr sz="1800">
              <a:latin typeface="Arial"/>
              <a:cs typeface="Arial"/>
            </a:endParaRPr>
          </a:p>
          <a:p>
            <a:pPr marL="266700" marR="92710" indent="-254000">
              <a:lnSpc>
                <a:spcPct val="110000"/>
              </a:lnSpc>
              <a:spcBef>
                <a:spcPts val="600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LEG 105 (April 2018)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RSE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with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 target completion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year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2023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for 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LEG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instruments.</a:t>
            </a:r>
            <a:endParaRPr sz="1800">
              <a:latin typeface="Arial"/>
              <a:cs typeface="Arial"/>
            </a:endParaRPr>
          </a:p>
          <a:p>
            <a:pPr marL="266700" indent="-254000">
              <a:lnSpc>
                <a:spcPct val="100000"/>
              </a:lnSpc>
              <a:spcBef>
                <a:spcPts val="819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MSC 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take a coordinating</a:t>
            </a:r>
            <a:r>
              <a:rPr dirty="0" sz="1800" spc="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role.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3948" y="292734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9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244" y="1089786"/>
            <a:ext cx="8018780" cy="3089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 methodology – the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2</a:t>
            </a:r>
            <a:r>
              <a:rPr dirty="0" sz="1800" spc="-6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steps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900">
              <a:latin typeface="Times New Roman"/>
              <a:cs typeface="Times New Roman"/>
            </a:endParaRPr>
          </a:p>
          <a:p>
            <a:pPr marL="260350" marR="676910" indent="-198120">
              <a:lnSpc>
                <a:spcPct val="110000"/>
              </a:lnSpc>
              <a:spcBef>
                <a:spcPts val="5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First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identify provisions in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IMO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instruments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which,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as currently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drafted:</a:t>
            </a:r>
            <a:endParaRPr sz="1800">
              <a:latin typeface="Arial"/>
              <a:cs typeface="Arial"/>
            </a:endParaRPr>
          </a:p>
          <a:p>
            <a:pPr marL="260350" indent="-198120">
              <a:lnSpc>
                <a:spcPct val="100000"/>
              </a:lnSpc>
              <a:spcBef>
                <a:spcPts val="1245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First step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“regulation by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regulation”</a:t>
            </a:r>
            <a:endParaRPr sz="1800">
              <a:latin typeface="Arial"/>
              <a:cs typeface="Arial"/>
            </a:endParaRPr>
          </a:p>
          <a:p>
            <a:pPr marL="260350" marR="5080" indent="-198120">
              <a:lnSpc>
                <a:spcPct val="110000"/>
              </a:lnSpc>
              <a:spcBef>
                <a:spcPts val="1035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Second </a:t>
            </a: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analyse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 determine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most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appropriate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way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addressing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operations, taking into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account,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inter alia, human element,  technology and operational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factors</a:t>
            </a:r>
            <a:r>
              <a:rPr dirty="0" sz="1800" spc="4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25">
                <a:solidFill>
                  <a:srgbClr val="606264"/>
                </a:solidFill>
                <a:latin typeface="Arial"/>
                <a:cs typeface="Arial"/>
              </a:rPr>
              <a:t>by:</a:t>
            </a:r>
            <a:endParaRPr sz="1800">
              <a:latin typeface="Arial"/>
              <a:cs typeface="Arial"/>
            </a:endParaRPr>
          </a:p>
          <a:p>
            <a:pPr marL="260350" indent="-198120">
              <a:lnSpc>
                <a:spcPct val="100000"/>
              </a:lnSpc>
              <a:spcBef>
                <a:spcPts val="1250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Second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step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“high</a:t>
            </a:r>
            <a:r>
              <a:rPr dirty="0" sz="1800" spc="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level”.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21143" y="1541845"/>
            <a:ext cx="7699377" cy="2887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92379" y="201549"/>
            <a:ext cx="5331460" cy="6356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Autonomous</a:t>
            </a:r>
            <a:r>
              <a:rPr dirty="0" sz="2000" spc="-20" b="1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ships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000" spc="-20" b="1">
                <a:solidFill>
                  <a:srgbClr val="606264"/>
                </a:solidFill>
                <a:latin typeface="Arial"/>
                <a:cs typeface="Arial"/>
              </a:rPr>
              <a:t>IMO’s </a:t>
            </a:r>
            <a:r>
              <a:rPr dirty="0" sz="2000" spc="-5" b="1">
                <a:solidFill>
                  <a:srgbClr val="606264"/>
                </a:solidFill>
                <a:latin typeface="Arial"/>
                <a:cs typeface="Arial"/>
              </a:rPr>
              <a:t>regulatory scoping exercise 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on</a:t>
            </a:r>
            <a:r>
              <a:rPr dirty="0" sz="2000" spc="-80" b="1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 spc="-5" b="1">
                <a:solidFill>
                  <a:srgbClr val="606264"/>
                </a:solidFill>
                <a:latin typeface="Arial"/>
                <a:cs typeface="Arial"/>
              </a:rPr>
              <a:t>MASS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10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06704" y="986790"/>
            <a:ext cx="38608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 documentation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step</a:t>
            </a:r>
            <a:r>
              <a:rPr dirty="0" sz="1800" spc="-114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4"/>
            <a:ext cx="429006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606264"/>
                </a:solidFill>
              </a:rPr>
              <a:t>Instruments to be</a:t>
            </a:r>
            <a:r>
              <a:rPr dirty="0" sz="2400" spc="-90">
                <a:solidFill>
                  <a:srgbClr val="606264"/>
                </a:solidFill>
              </a:rPr>
              <a:t> </a:t>
            </a:r>
            <a:r>
              <a:rPr dirty="0" sz="2400" spc="-5">
                <a:solidFill>
                  <a:srgbClr val="606264"/>
                </a:solidFill>
              </a:rPr>
              <a:t>considered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70687" y="836777"/>
            <a:ext cx="1605280" cy="3909695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COLREGs</a:t>
            </a:r>
            <a:r>
              <a:rPr dirty="0" sz="1400" spc="-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1972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CSC</a:t>
            </a:r>
            <a:r>
              <a:rPr dirty="0" sz="1400" spc="-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1972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LL</a:t>
            </a:r>
            <a:r>
              <a:rPr dirty="0" sz="1400" spc="-7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1966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LL PROT</a:t>
            </a:r>
            <a:r>
              <a:rPr dirty="0" sz="1400" spc="-1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1988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SAR</a:t>
            </a:r>
            <a:r>
              <a:rPr dirty="0" sz="1400" spc="-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SOLAS</a:t>
            </a:r>
            <a:r>
              <a:rPr dirty="0" sz="1400" spc="-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1974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SOLAS AGR</a:t>
            </a:r>
            <a:r>
              <a:rPr dirty="0" sz="1400" spc="-1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1996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SOLAS PROT</a:t>
            </a:r>
            <a:r>
              <a:rPr dirty="0" sz="1400" spc="-114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STCW</a:t>
            </a:r>
            <a:r>
              <a:rPr dirty="0" sz="1400" spc="-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1978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STCW-F</a:t>
            </a:r>
            <a:r>
              <a:rPr dirty="0" sz="1400" spc="-5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1995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STP</a:t>
            </a:r>
            <a:r>
              <a:rPr dirty="0" sz="1400" spc="-3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1971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25">
                <a:solidFill>
                  <a:srgbClr val="606264"/>
                </a:solidFill>
                <a:latin typeface="Arial"/>
                <a:cs typeface="Arial"/>
              </a:rPr>
              <a:t>SPACE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STP</a:t>
            </a:r>
            <a:r>
              <a:rPr dirty="0" sz="14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1973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TONNAGE</a:t>
            </a:r>
            <a:r>
              <a:rPr dirty="0" sz="1400" spc="-2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1969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006FC0"/>
                </a:solidFill>
                <a:latin typeface="Arial"/>
                <a:cs typeface="Arial"/>
              </a:rPr>
              <a:t>…and</a:t>
            </a:r>
            <a:r>
              <a:rPr dirty="0" sz="1400" spc="-3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006FC0"/>
                </a:solidFill>
                <a:latin typeface="Arial"/>
                <a:cs typeface="Arial"/>
              </a:rPr>
              <a:t>Codes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32050" y="785876"/>
            <a:ext cx="1322705" cy="19469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61594">
              <a:lnSpc>
                <a:spcPct val="100000"/>
              </a:lnSpc>
              <a:spcBef>
                <a:spcPts val="105"/>
              </a:spcBef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MARPOL</a:t>
            </a:r>
            <a:r>
              <a:rPr dirty="0" sz="1400" spc="-114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73/78  </a:t>
            </a:r>
            <a:r>
              <a:rPr dirty="0" sz="1400" spc="-25">
                <a:solidFill>
                  <a:srgbClr val="FF0000"/>
                </a:solidFill>
                <a:latin typeface="Arial"/>
                <a:cs typeface="Arial"/>
              </a:rPr>
              <a:t>FAL</a:t>
            </a:r>
            <a:r>
              <a:rPr dirty="0" sz="1400" spc="-8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1972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SUA</a:t>
            </a:r>
            <a:r>
              <a:rPr dirty="0" sz="1400" spc="-9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2005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30">
                <a:solidFill>
                  <a:srgbClr val="FF0000"/>
                </a:solidFill>
                <a:latin typeface="Arial"/>
                <a:cs typeface="Arial"/>
              </a:rPr>
              <a:t>SALVAGE </a:t>
            </a: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1989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OPRC</a:t>
            </a:r>
            <a:r>
              <a:rPr dirty="0" sz="1400" spc="-2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1990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CLC</a:t>
            </a:r>
            <a:r>
              <a:rPr dirty="0" sz="1400" spc="-1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1969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NUCLEAR</a:t>
            </a:r>
            <a:r>
              <a:rPr dirty="0" sz="1400" spc="-4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1971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HNS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1996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5">
                <a:solidFill>
                  <a:srgbClr val="FF0000"/>
                </a:solidFill>
                <a:latin typeface="Arial"/>
                <a:cs typeface="Arial"/>
              </a:rPr>
              <a:t>…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342631" y="260604"/>
            <a:ext cx="1357883" cy="19354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659880" y="1490471"/>
            <a:ext cx="1165860" cy="16642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7673340" y="2382011"/>
            <a:ext cx="1181100" cy="168402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7021068" y="3223260"/>
            <a:ext cx="1167383" cy="16581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632703" y="551687"/>
            <a:ext cx="1162811" cy="16596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371088" y="2840735"/>
            <a:ext cx="1330452" cy="188518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392167" y="929639"/>
            <a:ext cx="1143000" cy="163220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754623" y="3406138"/>
            <a:ext cx="1162812" cy="165811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799076" y="1735835"/>
            <a:ext cx="1327403" cy="188671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11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3410" y="330530"/>
            <a:ext cx="5331460" cy="6362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Autonomous/Smart</a:t>
            </a:r>
            <a:r>
              <a:rPr dirty="0" sz="2000" spc="-3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3222" y="1179957"/>
            <a:ext cx="5546725" cy="2560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Timeline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for the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regulatory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scoping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exercise</a:t>
            </a:r>
            <a:r>
              <a:rPr dirty="0" sz="1800" spc="-35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(MSC)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spcBef>
                <a:spcPts val="1305"/>
              </a:spcBef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First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January-April-September</a:t>
            </a:r>
            <a:r>
              <a:rPr dirty="0" sz="1800" spc="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2019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A0DE"/>
              </a:buClr>
              <a:buFont typeface="Arial"/>
              <a:buChar char="•"/>
            </a:pPr>
            <a:endParaRPr sz="16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Inter-Sessional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Working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Group September</a:t>
            </a:r>
            <a:r>
              <a:rPr dirty="0" sz="1800" spc="5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2019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A0DE"/>
              </a:buClr>
              <a:buFont typeface="Arial"/>
              <a:buChar char="•"/>
            </a:pPr>
            <a:endParaRPr sz="16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Second </a:t>
            </a: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October-December</a:t>
            </a:r>
            <a:r>
              <a:rPr dirty="0" sz="1800" spc="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A0DE"/>
              </a:buClr>
              <a:buFont typeface="Arial"/>
              <a:buChar char="•"/>
            </a:pPr>
            <a:endParaRPr sz="16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>
                <a:solidFill>
                  <a:srgbClr val="7E7E7E"/>
                </a:solidFill>
                <a:latin typeface="Arial"/>
                <a:cs typeface="Arial"/>
              </a:rPr>
              <a:t>MSC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102 Final consideration: May</a:t>
            </a:r>
            <a:r>
              <a:rPr dirty="0" sz="1800" spc="4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2020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0783" y="280796"/>
            <a:ext cx="5334000" cy="6362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Autonomous/Smart</a:t>
            </a:r>
            <a:r>
              <a:rPr dirty="0" sz="2000" spc="-35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15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5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3080" y="979170"/>
            <a:ext cx="47377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List of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instruments and volunteering</a:t>
            </a:r>
            <a:r>
              <a:rPr dirty="0" sz="1800" spc="4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States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74725" y="1460372"/>
          <a:ext cx="6095365" cy="31311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0175"/>
                <a:gridCol w="934719"/>
                <a:gridCol w="842009"/>
                <a:gridCol w="1309370"/>
                <a:gridCol w="1590039"/>
              </a:tblGrid>
              <a:tr h="52108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0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Instrument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2225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Chapter/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Section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702945" algn="l"/>
                        </a:tabLst>
                      </a:pP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Degree	of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autonomy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algn="just" marL="32384" marR="23495">
                        <a:lnSpc>
                          <a:spcPct val="100600"/>
                        </a:lnSpc>
                        <a:spcBef>
                          <a:spcPts val="204"/>
                        </a:spcBef>
                        <a:tabLst>
                          <a:tab pos="998855" algn="l"/>
                        </a:tabLst>
                      </a:pPr>
                      <a:r>
                        <a:rPr dirty="0" sz="1000" spc="1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000" spc="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000" spc="-3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0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er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</a:t>
                      </a:r>
                      <a:r>
                        <a:rPr dirty="0" sz="10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000" spc="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  </a:t>
                      </a: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preparing the initial  review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Supporting/assisting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1974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338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II-1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France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 marR="100965">
                        <a:lnSpc>
                          <a:spcPct val="101099"/>
                        </a:lnSpc>
                        <a:spcBef>
                          <a:spcPts val="20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Sweden, Iran (Islamic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Republic 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of)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10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II-2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III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Netherlands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Belgium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09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IV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Turkey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China,</a:t>
                      </a:r>
                      <a:r>
                        <a:rPr dirty="0"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3126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V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China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Denmark, Japan,</a:t>
                      </a:r>
                      <a:r>
                        <a:rPr dirty="0" sz="9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Singapore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5">
                          <a:latin typeface="Times New Roman"/>
                          <a:cs typeface="Times New Roman"/>
                        </a:rPr>
                        <a:t>VI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VII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3381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IX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Norway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China, Republic of</a:t>
                      </a:r>
                      <a:r>
                        <a:rPr dirty="0" sz="90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Korea,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Russian</a:t>
                      </a:r>
                      <a:r>
                        <a:rPr dirty="0"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Federation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201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XI-1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Finland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1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XI-2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Finland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0783" y="259537"/>
            <a:ext cx="5333365" cy="6362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Autonomous/Smart</a:t>
            </a:r>
            <a:r>
              <a:rPr dirty="0" sz="2000" spc="-3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7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3080" y="967181"/>
            <a:ext cx="283400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List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of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instruments</a:t>
            </a:r>
            <a:r>
              <a:rPr dirty="0" sz="1800" spc="-2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cont’d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56247" y="1492250"/>
          <a:ext cx="6264275" cy="3111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38910"/>
                <a:gridCol w="960754"/>
                <a:gridCol w="864869"/>
                <a:gridCol w="1344929"/>
                <a:gridCol w="1633854"/>
              </a:tblGrid>
              <a:tr h="3407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Instrument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54000" indent="233045">
                        <a:lnSpc>
                          <a:spcPct val="101099"/>
                        </a:lnSpc>
                        <a:spcBef>
                          <a:spcPts val="175"/>
                        </a:spcBef>
                      </a:pP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/  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Section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2860">
                        <a:lnSpc>
                          <a:spcPct val="101099"/>
                        </a:lnSpc>
                        <a:spcBef>
                          <a:spcPts val="175"/>
                        </a:spcBef>
                        <a:tabLst>
                          <a:tab pos="740410" algn="l"/>
                        </a:tabLst>
                      </a:pP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	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of  autonomy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2860">
                        <a:lnSpc>
                          <a:spcPct val="101099"/>
                        </a:lnSpc>
                        <a:spcBef>
                          <a:spcPts val="175"/>
                        </a:spcBef>
                      </a:pP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Member 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State 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preparing  the initial</a:t>
                      </a:r>
                      <a:r>
                        <a:rPr dirty="0" sz="900" spc="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review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Supporting/assisting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</a:tr>
              <a:tr h="183896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 AGR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1996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76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 PROT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1978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95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 PROT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1988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426466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STCW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1978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and STCW</a:t>
                      </a:r>
                      <a:r>
                        <a:rPr dirty="0" sz="800" spc="-7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Code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United</a:t>
                      </a:r>
                      <a:r>
                        <a:rPr dirty="0" sz="8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States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4955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Japan,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New Zealand, Republic</a:t>
                      </a:r>
                      <a:r>
                        <a:rPr dirty="0" sz="800" spc="-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of  </a:t>
                      </a:r>
                      <a:r>
                        <a:rPr dirty="0" sz="800" spc="-10">
                          <a:latin typeface="Times New Roman"/>
                          <a:cs typeface="Times New Roman"/>
                        </a:rPr>
                        <a:t>Korea, </a:t>
                      </a:r>
                      <a:r>
                        <a:rPr dirty="0" sz="800">
                          <a:latin typeface="Times New Roman"/>
                          <a:cs typeface="Times New Roman"/>
                        </a:rPr>
                        <a:t>Russian</a:t>
                      </a:r>
                      <a:r>
                        <a:rPr dirty="0" sz="8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Federation,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76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STCW-F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1995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Japan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New</a:t>
                      </a:r>
                      <a:r>
                        <a:rPr dirty="0" sz="8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Zealand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309371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COLREG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1972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Marshall</a:t>
                      </a:r>
                      <a:r>
                        <a:rPr dirty="0" sz="8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Islands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844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China, Japan,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Singapore,</a:t>
                      </a:r>
                      <a:r>
                        <a:rPr dirty="0" sz="800" spc="-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United  States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96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CSC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1972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Japan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Finland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76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LL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1966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India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95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LL PROT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1988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India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81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SAR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1979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Spain,</a:t>
                      </a:r>
                      <a:r>
                        <a:rPr dirty="0" sz="8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France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Turkey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32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SPACE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STP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1973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832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STP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1971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45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TONNAGE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1969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1167" y="570356"/>
            <a:ext cx="522287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>
                <a:solidFill>
                  <a:srgbClr val="606264"/>
                </a:solidFill>
              </a:rPr>
              <a:t>Summing up and final</a:t>
            </a:r>
            <a:r>
              <a:rPr dirty="0" sz="2800" spc="20">
                <a:solidFill>
                  <a:srgbClr val="606264"/>
                </a:solidFill>
              </a:rPr>
              <a:t> </a:t>
            </a:r>
            <a:r>
              <a:rPr dirty="0" sz="2800" spc="-5">
                <a:solidFill>
                  <a:srgbClr val="606264"/>
                </a:solidFill>
              </a:rPr>
              <a:t>remarks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1167" y="1347343"/>
            <a:ext cx="7566025" cy="3318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257810" indent="-342900">
              <a:lnSpc>
                <a:spcPct val="110000"/>
              </a:lnSpc>
              <a:spcBef>
                <a:spcPts val="10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Regulatory scoping exercise on Maritime Autonomous Surface Ships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(MASS)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45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High level</a:t>
            </a:r>
            <a:r>
              <a:rPr dirty="0" sz="1800" spc="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exercise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5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Deadlines 2020/2023 so</a:t>
            </a:r>
            <a:r>
              <a:rPr dirty="0" sz="1800" spc="4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far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5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MSC, LEG --- MEPC,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30">
                <a:solidFill>
                  <a:srgbClr val="606264"/>
                </a:solidFill>
                <a:latin typeface="Arial"/>
                <a:cs typeface="Arial"/>
              </a:rPr>
              <a:t>FAL?</a:t>
            </a:r>
            <a:endParaRPr sz="1800">
              <a:latin typeface="Arial"/>
              <a:cs typeface="Arial"/>
            </a:endParaRPr>
          </a:p>
          <a:p>
            <a:pPr marL="355600" marR="35560" indent="-342900">
              <a:lnSpc>
                <a:spcPct val="110100"/>
              </a:lnSpc>
              <a:spcBef>
                <a:spcPts val="43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Participation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all stakeholders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is required: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IMO,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ship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owners, </a:t>
            </a:r>
            <a:r>
              <a:rPr dirty="0" sz="1800" spc="-20">
                <a:solidFill>
                  <a:srgbClr val="606264"/>
                </a:solidFill>
                <a:latin typeface="Arial"/>
                <a:cs typeface="Arial"/>
              </a:rPr>
              <a:t>industry, 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Administrations, shore services, other international organizations,  amongst</a:t>
            </a:r>
            <a:r>
              <a:rPr dirty="0" sz="1800" spc="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others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45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MSC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101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consider proposals related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the development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</a:t>
            </a:r>
            <a:r>
              <a:rPr dirty="0" sz="1800" spc="6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guidance</a:t>
            </a:r>
            <a:endParaRPr sz="18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219"/>
              </a:spcBef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for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MASS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trials.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2794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6FC0"/>
                </a:solidFill>
              </a:rPr>
              <a:t>Thank you </a:t>
            </a:r>
            <a:r>
              <a:rPr dirty="0"/>
              <a:t>for your</a:t>
            </a:r>
            <a:r>
              <a:rPr dirty="0" spc="-155"/>
              <a:t> </a:t>
            </a:r>
            <a:r>
              <a:rPr dirty="0"/>
              <a:t>attention!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22370" y="2731770"/>
            <a:ext cx="170307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606264"/>
                </a:solidFill>
                <a:latin typeface="Arial"/>
                <a:cs typeface="Arial"/>
              </a:rPr>
              <a:t>Questions?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0952" cy="51434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505700" y="4554482"/>
            <a:ext cx="300355" cy="302895"/>
          </a:xfrm>
          <a:custGeom>
            <a:avLst/>
            <a:gdLst/>
            <a:ahLst/>
            <a:cxnLst/>
            <a:rect l="l" t="t" r="r" b="b"/>
            <a:pathLst>
              <a:path w="300354" h="302895">
                <a:moveTo>
                  <a:pt x="300062" y="0"/>
                </a:moveTo>
                <a:lnTo>
                  <a:pt x="132289" y="0"/>
                </a:lnTo>
                <a:lnTo>
                  <a:pt x="300062" y="169073"/>
                </a:lnTo>
                <a:lnTo>
                  <a:pt x="300062" y="0"/>
                </a:lnTo>
                <a:close/>
              </a:path>
              <a:path w="300354" h="302895">
                <a:moveTo>
                  <a:pt x="178310" y="180674"/>
                </a:moveTo>
                <a:lnTo>
                  <a:pt x="57519" y="302409"/>
                </a:lnTo>
                <a:lnTo>
                  <a:pt x="299104" y="302409"/>
                </a:lnTo>
                <a:lnTo>
                  <a:pt x="178310" y="180674"/>
                </a:lnTo>
                <a:close/>
              </a:path>
              <a:path w="300354" h="302895">
                <a:moveTo>
                  <a:pt x="0" y="0"/>
                </a:moveTo>
                <a:lnTo>
                  <a:pt x="0" y="227048"/>
                </a:lnTo>
                <a:lnTo>
                  <a:pt x="112163" y="114007"/>
                </a:lnTo>
                <a:lnTo>
                  <a:pt x="0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893960" y="4559310"/>
            <a:ext cx="945515" cy="127635"/>
          </a:xfrm>
          <a:custGeom>
            <a:avLst/>
            <a:gdLst/>
            <a:ahLst/>
            <a:cxnLst/>
            <a:rect l="l" t="t" r="r" b="b"/>
            <a:pathLst>
              <a:path w="945515" h="127635">
                <a:moveTo>
                  <a:pt x="58474" y="24153"/>
                </a:moveTo>
                <a:lnTo>
                  <a:pt x="30680" y="24153"/>
                </a:lnTo>
                <a:lnTo>
                  <a:pt x="30680" y="123676"/>
                </a:lnTo>
                <a:lnTo>
                  <a:pt x="58474" y="123676"/>
                </a:lnTo>
                <a:lnTo>
                  <a:pt x="58474" y="24153"/>
                </a:lnTo>
                <a:close/>
              </a:path>
              <a:path w="945515" h="127635">
                <a:moveTo>
                  <a:pt x="88197" y="1931"/>
                </a:moveTo>
                <a:lnTo>
                  <a:pt x="0" y="1931"/>
                </a:lnTo>
                <a:lnTo>
                  <a:pt x="0" y="24153"/>
                </a:lnTo>
                <a:lnTo>
                  <a:pt x="88197" y="24153"/>
                </a:lnTo>
                <a:lnTo>
                  <a:pt x="88197" y="1931"/>
                </a:lnTo>
                <a:close/>
              </a:path>
              <a:path w="945515" h="127635">
                <a:moveTo>
                  <a:pt x="148587" y="1931"/>
                </a:moveTo>
                <a:lnTo>
                  <a:pt x="109285" y="1931"/>
                </a:lnTo>
                <a:lnTo>
                  <a:pt x="109285" y="123676"/>
                </a:lnTo>
                <a:lnTo>
                  <a:pt x="135163" y="123676"/>
                </a:lnTo>
                <a:lnTo>
                  <a:pt x="135163" y="74391"/>
                </a:lnTo>
                <a:lnTo>
                  <a:pt x="171986" y="74391"/>
                </a:lnTo>
                <a:lnTo>
                  <a:pt x="169676" y="69563"/>
                </a:lnTo>
                <a:lnTo>
                  <a:pt x="180552" y="64719"/>
                </a:lnTo>
                <a:lnTo>
                  <a:pt x="187655" y="57612"/>
                </a:lnTo>
                <a:lnTo>
                  <a:pt x="188732" y="55079"/>
                </a:lnTo>
                <a:lnTo>
                  <a:pt x="135163" y="55079"/>
                </a:lnTo>
                <a:lnTo>
                  <a:pt x="135163" y="21256"/>
                </a:lnTo>
                <a:lnTo>
                  <a:pt x="189149" y="21256"/>
                </a:lnTo>
                <a:lnTo>
                  <a:pt x="188497" y="18236"/>
                </a:lnTo>
                <a:lnTo>
                  <a:pt x="177830" y="7486"/>
                </a:lnTo>
                <a:lnTo>
                  <a:pt x="163567" y="2897"/>
                </a:lnTo>
                <a:lnTo>
                  <a:pt x="148587" y="1931"/>
                </a:lnTo>
                <a:close/>
              </a:path>
              <a:path w="945515" h="127635">
                <a:moveTo>
                  <a:pt x="171986" y="74391"/>
                </a:moveTo>
                <a:lnTo>
                  <a:pt x="143798" y="74391"/>
                </a:lnTo>
                <a:lnTo>
                  <a:pt x="166802" y="123676"/>
                </a:lnTo>
                <a:lnTo>
                  <a:pt x="195566" y="123676"/>
                </a:lnTo>
                <a:lnTo>
                  <a:pt x="171986" y="74391"/>
                </a:lnTo>
                <a:close/>
              </a:path>
              <a:path w="945515" h="127635">
                <a:moveTo>
                  <a:pt x="189149" y="21256"/>
                </a:moveTo>
                <a:lnTo>
                  <a:pt x="153377" y="21256"/>
                </a:lnTo>
                <a:lnTo>
                  <a:pt x="157222" y="22222"/>
                </a:lnTo>
                <a:lnTo>
                  <a:pt x="162970" y="24153"/>
                </a:lnTo>
                <a:lnTo>
                  <a:pt x="165844" y="28981"/>
                </a:lnTo>
                <a:lnTo>
                  <a:pt x="165844" y="43478"/>
                </a:lnTo>
                <a:lnTo>
                  <a:pt x="164886" y="50238"/>
                </a:lnTo>
                <a:lnTo>
                  <a:pt x="156264" y="53147"/>
                </a:lnTo>
                <a:lnTo>
                  <a:pt x="152419" y="55079"/>
                </a:lnTo>
                <a:lnTo>
                  <a:pt x="188732" y="55079"/>
                </a:lnTo>
                <a:lnTo>
                  <a:pt x="191523" y="48510"/>
                </a:lnTo>
                <a:lnTo>
                  <a:pt x="192693" y="37684"/>
                </a:lnTo>
                <a:lnTo>
                  <a:pt x="189149" y="21256"/>
                </a:lnTo>
                <a:close/>
              </a:path>
              <a:path w="945515" h="127635">
                <a:moveTo>
                  <a:pt x="276087" y="1931"/>
                </a:moveTo>
                <a:lnTo>
                  <a:pt x="244461" y="1931"/>
                </a:lnTo>
                <a:lnTo>
                  <a:pt x="209949" y="123676"/>
                </a:lnTo>
                <a:lnTo>
                  <a:pt x="235827" y="123676"/>
                </a:lnTo>
                <a:lnTo>
                  <a:pt x="242533" y="99523"/>
                </a:lnTo>
                <a:lnTo>
                  <a:pt x="304521" y="99523"/>
                </a:lnTo>
                <a:lnTo>
                  <a:pt x="298609" y="79232"/>
                </a:lnTo>
                <a:lnTo>
                  <a:pt x="247335" y="79232"/>
                </a:lnTo>
                <a:lnTo>
                  <a:pt x="259789" y="24153"/>
                </a:lnTo>
                <a:lnTo>
                  <a:pt x="282562" y="24153"/>
                </a:lnTo>
                <a:lnTo>
                  <a:pt x="276087" y="1931"/>
                </a:lnTo>
                <a:close/>
              </a:path>
              <a:path w="945515" h="127635">
                <a:moveTo>
                  <a:pt x="304521" y="99523"/>
                </a:moveTo>
                <a:lnTo>
                  <a:pt x="278974" y="99523"/>
                </a:lnTo>
                <a:lnTo>
                  <a:pt x="285680" y="123676"/>
                </a:lnTo>
                <a:lnTo>
                  <a:pt x="311558" y="123676"/>
                </a:lnTo>
                <a:lnTo>
                  <a:pt x="304521" y="99523"/>
                </a:lnTo>
                <a:close/>
              </a:path>
              <a:path w="945515" h="127635">
                <a:moveTo>
                  <a:pt x="282562" y="24153"/>
                </a:moveTo>
                <a:lnTo>
                  <a:pt x="260747" y="24153"/>
                </a:lnTo>
                <a:lnTo>
                  <a:pt x="274171" y="79232"/>
                </a:lnTo>
                <a:lnTo>
                  <a:pt x="298609" y="79232"/>
                </a:lnTo>
                <a:lnTo>
                  <a:pt x="282562" y="24153"/>
                </a:lnTo>
                <a:close/>
              </a:path>
              <a:path w="945515" h="127635">
                <a:moveTo>
                  <a:pt x="357579" y="1931"/>
                </a:moveTo>
                <a:lnTo>
                  <a:pt x="331688" y="1931"/>
                </a:lnTo>
                <a:lnTo>
                  <a:pt x="331688" y="123676"/>
                </a:lnTo>
                <a:lnTo>
                  <a:pt x="356621" y="123676"/>
                </a:lnTo>
                <a:lnTo>
                  <a:pt x="356501" y="61838"/>
                </a:lnTo>
                <a:lnTo>
                  <a:pt x="355663" y="48306"/>
                </a:lnTo>
                <a:lnTo>
                  <a:pt x="355663" y="44444"/>
                </a:lnTo>
                <a:lnTo>
                  <a:pt x="380458" y="44444"/>
                </a:lnTo>
                <a:lnTo>
                  <a:pt x="357579" y="1931"/>
                </a:lnTo>
                <a:close/>
              </a:path>
              <a:path w="945515" h="127635">
                <a:moveTo>
                  <a:pt x="380458" y="44444"/>
                </a:moveTo>
                <a:lnTo>
                  <a:pt x="356621" y="44444"/>
                </a:lnTo>
                <a:lnTo>
                  <a:pt x="362369" y="59907"/>
                </a:lnTo>
                <a:lnTo>
                  <a:pt x="365243" y="64735"/>
                </a:lnTo>
                <a:lnTo>
                  <a:pt x="397839" y="123676"/>
                </a:lnTo>
                <a:lnTo>
                  <a:pt x="418927" y="123676"/>
                </a:lnTo>
                <a:lnTo>
                  <a:pt x="418927" y="73425"/>
                </a:lnTo>
                <a:lnTo>
                  <a:pt x="394965" y="73425"/>
                </a:lnTo>
                <a:lnTo>
                  <a:pt x="394965" y="72460"/>
                </a:lnTo>
                <a:lnTo>
                  <a:pt x="393049" y="68597"/>
                </a:lnTo>
                <a:lnTo>
                  <a:pt x="392091" y="67632"/>
                </a:lnTo>
                <a:lnTo>
                  <a:pt x="391133" y="64735"/>
                </a:lnTo>
                <a:lnTo>
                  <a:pt x="389217" y="61838"/>
                </a:lnTo>
                <a:lnTo>
                  <a:pt x="388260" y="58941"/>
                </a:lnTo>
                <a:lnTo>
                  <a:pt x="380458" y="44444"/>
                </a:lnTo>
                <a:close/>
              </a:path>
              <a:path w="945515" h="127635">
                <a:moveTo>
                  <a:pt x="418927" y="1931"/>
                </a:moveTo>
                <a:lnTo>
                  <a:pt x="394965" y="1931"/>
                </a:lnTo>
                <a:lnTo>
                  <a:pt x="395039" y="61838"/>
                </a:lnTo>
                <a:lnTo>
                  <a:pt x="395923" y="73425"/>
                </a:lnTo>
                <a:lnTo>
                  <a:pt x="418927" y="73425"/>
                </a:lnTo>
                <a:lnTo>
                  <a:pt x="418927" y="1931"/>
                </a:lnTo>
                <a:close/>
              </a:path>
              <a:path w="945515" h="127635">
                <a:moveTo>
                  <a:pt x="462075" y="88888"/>
                </a:moveTo>
                <a:lnTo>
                  <a:pt x="441944" y="102420"/>
                </a:lnTo>
                <a:lnTo>
                  <a:pt x="450314" y="114497"/>
                </a:lnTo>
                <a:lnTo>
                  <a:pt x="460034" y="122226"/>
                </a:lnTo>
                <a:lnTo>
                  <a:pt x="471732" y="126331"/>
                </a:lnTo>
                <a:lnTo>
                  <a:pt x="486037" y="127539"/>
                </a:lnTo>
                <a:lnTo>
                  <a:pt x="491784" y="127539"/>
                </a:lnTo>
                <a:lnTo>
                  <a:pt x="502335" y="125607"/>
                </a:lnTo>
                <a:lnTo>
                  <a:pt x="509041" y="120779"/>
                </a:lnTo>
                <a:lnTo>
                  <a:pt x="519017" y="112532"/>
                </a:lnTo>
                <a:lnTo>
                  <a:pt x="523056" y="105317"/>
                </a:lnTo>
                <a:lnTo>
                  <a:pt x="485079" y="105317"/>
                </a:lnTo>
                <a:lnTo>
                  <a:pt x="477712" y="104245"/>
                </a:lnTo>
                <a:lnTo>
                  <a:pt x="471421" y="101090"/>
                </a:lnTo>
                <a:lnTo>
                  <a:pt x="466208" y="95942"/>
                </a:lnTo>
                <a:lnTo>
                  <a:pt x="462075" y="88888"/>
                </a:lnTo>
                <a:close/>
              </a:path>
              <a:path w="945515" h="127635">
                <a:moveTo>
                  <a:pt x="483163" y="0"/>
                </a:moveTo>
                <a:lnTo>
                  <a:pt x="466509" y="2431"/>
                </a:lnTo>
                <a:lnTo>
                  <a:pt x="454166" y="9302"/>
                </a:lnTo>
                <a:lnTo>
                  <a:pt x="446497" y="19977"/>
                </a:lnTo>
                <a:lnTo>
                  <a:pt x="443860" y="33822"/>
                </a:lnTo>
                <a:lnTo>
                  <a:pt x="446691" y="49249"/>
                </a:lnTo>
                <a:lnTo>
                  <a:pt x="454286" y="60146"/>
                </a:lnTo>
                <a:lnTo>
                  <a:pt x="465296" y="67782"/>
                </a:lnTo>
                <a:lnTo>
                  <a:pt x="478373" y="73425"/>
                </a:lnTo>
                <a:lnTo>
                  <a:pt x="489651" y="77793"/>
                </a:lnTo>
                <a:lnTo>
                  <a:pt x="496705" y="81524"/>
                </a:lnTo>
                <a:lnTo>
                  <a:pt x="500344" y="85795"/>
                </a:lnTo>
                <a:lnTo>
                  <a:pt x="501377" y="91785"/>
                </a:lnTo>
                <a:lnTo>
                  <a:pt x="501377" y="102420"/>
                </a:lnTo>
                <a:lnTo>
                  <a:pt x="490826" y="105317"/>
                </a:lnTo>
                <a:lnTo>
                  <a:pt x="523056" y="105317"/>
                </a:lnTo>
                <a:lnTo>
                  <a:pt x="524140" y="103380"/>
                </a:lnTo>
                <a:lnTo>
                  <a:pt x="526027" y="94956"/>
                </a:lnTo>
                <a:lnTo>
                  <a:pt x="526297" y="88888"/>
                </a:lnTo>
                <a:lnTo>
                  <a:pt x="526297" y="77301"/>
                </a:lnTo>
                <a:lnTo>
                  <a:pt x="521507" y="69563"/>
                </a:lnTo>
                <a:lnTo>
                  <a:pt x="519591" y="67632"/>
                </a:lnTo>
                <a:lnTo>
                  <a:pt x="514801" y="60872"/>
                </a:lnTo>
                <a:lnTo>
                  <a:pt x="506167" y="56044"/>
                </a:lnTo>
                <a:lnTo>
                  <a:pt x="499461" y="53147"/>
                </a:lnTo>
                <a:lnTo>
                  <a:pt x="484121" y="47341"/>
                </a:lnTo>
                <a:lnTo>
                  <a:pt x="476457" y="45409"/>
                </a:lnTo>
                <a:lnTo>
                  <a:pt x="468780" y="41547"/>
                </a:lnTo>
                <a:lnTo>
                  <a:pt x="468780" y="21256"/>
                </a:lnTo>
                <a:lnTo>
                  <a:pt x="523423" y="21256"/>
                </a:lnTo>
                <a:lnTo>
                  <a:pt x="515652" y="11824"/>
                </a:lnTo>
                <a:lnTo>
                  <a:pt x="506531" y="5196"/>
                </a:lnTo>
                <a:lnTo>
                  <a:pt x="495790" y="1284"/>
                </a:lnTo>
                <a:lnTo>
                  <a:pt x="483163" y="0"/>
                </a:lnTo>
                <a:close/>
              </a:path>
              <a:path w="945515" h="127635">
                <a:moveTo>
                  <a:pt x="523423" y="21256"/>
                </a:moveTo>
                <a:lnTo>
                  <a:pt x="491784" y="21256"/>
                </a:lnTo>
                <a:lnTo>
                  <a:pt x="499461" y="27050"/>
                </a:lnTo>
                <a:lnTo>
                  <a:pt x="503293" y="34788"/>
                </a:lnTo>
                <a:lnTo>
                  <a:pt x="523423" y="21256"/>
                </a:lnTo>
                <a:close/>
              </a:path>
              <a:path w="945515" h="127635">
                <a:moveTo>
                  <a:pt x="588616" y="1931"/>
                </a:moveTo>
                <a:lnTo>
                  <a:pt x="548356" y="1931"/>
                </a:lnTo>
                <a:lnTo>
                  <a:pt x="548356" y="123676"/>
                </a:lnTo>
                <a:lnTo>
                  <a:pt x="575192" y="123676"/>
                </a:lnTo>
                <a:lnTo>
                  <a:pt x="575192" y="78266"/>
                </a:lnTo>
                <a:lnTo>
                  <a:pt x="589574" y="77301"/>
                </a:lnTo>
                <a:lnTo>
                  <a:pt x="627679" y="61836"/>
                </a:lnTo>
                <a:lnTo>
                  <a:pt x="629486" y="57975"/>
                </a:lnTo>
                <a:lnTo>
                  <a:pt x="575192" y="57975"/>
                </a:lnTo>
                <a:lnTo>
                  <a:pt x="575192" y="22222"/>
                </a:lnTo>
                <a:lnTo>
                  <a:pt x="629886" y="22222"/>
                </a:lnTo>
                <a:lnTo>
                  <a:pt x="627200" y="17213"/>
                </a:lnTo>
                <a:lnTo>
                  <a:pt x="622171" y="11600"/>
                </a:lnTo>
                <a:lnTo>
                  <a:pt x="616520" y="7639"/>
                </a:lnTo>
                <a:lnTo>
                  <a:pt x="609345" y="4588"/>
                </a:lnTo>
                <a:lnTo>
                  <a:pt x="600194" y="2625"/>
                </a:lnTo>
                <a:lnTo>
                  <a:pt x="588616" y="1931"/>
                </a:lnTo>
                <a:close/>
              </a:path>
              <a:path w="945515" h="127635">
                <a:moveTo>
                  <a:pt x="629886" y="22222"/>
                </a:moveTo>
                <a:lnTo>
                  <a:pt x="593406" y="22222"/>
                </a:lnTo>
                <a:lnTo>
                  <a:pt x="597238" y="24153"/>
                </a:lnTo>
                <a:lnTo>
                  <a:pt x="601083" y="25119"/>
                </a:lnTo>
                <a:lnTo>
                  <a:pt x="605873" y="28015"/>
                </a:lnTo>
                <a:lnTo>
                  <a:pt x="605873" y="52182"/>
                </a:lnTo>
                <a:lnTo>
                  <a:pt x="598196" y="56044"/>
                </a:lnTo>
                <a:lnTo>
                  <a:pt x="596280" y="56044"/>
                </a:lnTo>
                <a:lnTo>
                  <a:pt x="592448" y="57975"/>
                </a:lnTo>
                <a:lnTo>
                  <a:pt x="629486" y="57975"/>
                </a:lnTo>
                <a:lnTo>
                  <a:pt x="631930" y="52750"/>
                </a:lnTo>
                <a:lnTo>
                  <a:pt x="633667" y="40581"/>
                </a:lnTo>
                <a:lnTo>
                  <a:pt x="632948" y="31702"/>
                </a:lnTo>
                <a:lnTo>
                  <a:pt x="630793" y="23913"/>
                </a:lnTo>
                <a:lnTo>
                  <a:pt x="629886" y="22222"/>
                </a:lnTo>
                <a:close/>
              </a:path>
              <a:path w="945515" h="127635">
                <a:moveTo>
                  <a:pt x="693112" y="0"/>
                </a:moveTo>
                <a:lnTo>
                  <a:pt x="657146" y="18784"/>
                </a:lnTo>
                <a:lnTo>
                  <a:pt x="651881" y="45409"/>
                </a:lnTo>
                <a:lnTo>
                  <a:pt x="651881" y="83094"/>
                </a:lnTo>
                <a:lnTo>
                  <a:pt x="671660" y="122588"/>
                </a:lnTo>
                <a:lnTo>
                  <a:pt x="692154" y="127539"/>
                </a:lnTo>
                <a:lnTo>
                  <a:pt x="699131" y="127071"/>
                </a:lnTo>
                <a:lnTo>
                  <a:pt x="730713" y="105317"/>
                </a:lnTo>
                <a:lnTo>
                  <a:pt x="693112" y="105317"/>
                </a:lnTo>
                <a:lnTo>
                  <a:pt x="686010" y="103610"/>
                </a:lnTo>
                <a:lnTo>
                  <a:pt x="681605" y="98913"/>
                </a:lnTo>
                <a:lnTo>
                  <a:pt x="679359" y="91862"/>
                </a:lnTo>
                <a:lnTo>
                  <a:pt x="678730" y="83094"/>
                </a:lnTo>
                <a:lnTo>
                  <a:pt x="678730" y="22222"/>
                </a:lnTo>
                <a:lnTo>
                  <a:pt x="731103" y="22222"/>
                </a:lnTo>
                <a:lnTo>
                  <a:pt x="729226" y="17622"/>
                </a:lnTo>
                <a:lnTo>
                  <a:pt x="724751" y="11600"/>
                </a:lnTo>
                <a:lnTo>
                  <a:pt x="717918" y="6115"/>
                </a:lnTo>
                <a:lnTo>
                  <a:pt x="710368" y="2536"/>
                </a:lnTo>
                <a:lnTo>
                  <a:pt x="702101" y="588"/>
                </a:lnTo>
                <a:lnTo>
                  <a:pt x="693112" y="0"/>
                </a:lnTo>
                <a:close/>
              </a:path>
              <a:path w="945515" h="127635">
                <a:moveTo>
                  <a:pt x="731103" y="22222"/>
                </a:moveTo>
                <a:lnTo>
                  <a:pt x="707494" y="22222"/>
                </a:lnTo>
                <a:lnTo>
                  <a:pt x="707494" y="83094"/>
                </a:lnTo>
                <a:lnTo>
                  <a:pt x="707270" y="90233"/>
                </a:lnTo>
                <a:lnTo>
                  <a:pt x="705697" y="97464"/>
                </a:lnTo>
                <a:lnTo>
                  <a:pt x="701427" y="103066"/>
                </a:lnTo>
                <a:lnTo>
                  <a:pt x="693112" y="105317"/>
                </a:lnTo>
                <a:lnTo>
                  <a:pt x="730713" y="105317"/>
                </a:lnTo>
                <a:lnTo>
                  <a:pt x="732893" y="99878"/>
                </a:lnTo>
                <a:lnTo>
                  <a:pt x="734720" y="90112"/>
                </a:lnTo>
                <a:lnTo>
                  <a:pt x="735288" y="78266"/>
                </a:lnTo>
                <a:lnTo>
                  <a:pt x="735288" y="49272"/>
                </a:lnTo>
                <a:lnTo>
                  <a:pt x="734585" y="36189"/>
                </a:lnTo>
                <a:lnTo>
                  <a:pt x="732534" y="25728"/>
                </a:lnTo>
                <a:lnTo>
                  <a:pt x="731103" y="22222"/>
                </a:lnTo>
                <a:close/>
              </a:path>
              <a:path w="945515" h="127635">
                <a:moveTo>
                  <a:pt x="799524" y="1931"/>
                </a:moveTo>
                <a:lnTo>
                  <a:pt x="760221" y="1931"/>
                </a:lnTo>
                <a:lnTo>
                  <a:pt x="760221" y="123676"/>
                </a:lnTo>
                <a:lnTo>
                  <a:pt x="786099" y="123676"/>
                </a:lnTo>
                <a:lnTo>
                  <a:pt x="786099" y="74391"/>
                </a:lnTo>
                <a:lnTo>
                  <a:pt x="823006" y="74391"/>
                </a:lnTo>
                <a:lnTo>
                  <a:pt x="820612" y="69563"/>
                </a:lnTo>
                <a:lnTo>
                  <a:pt x="831486" y="64719"/>
                </a:lnTo>
                <a:lnTo>
                  <a:pt x="838585" y="57612"/>
                </a:lnTo>
                <a:lnTo>
                  <a:pt x="839660" y="55079"/>
                </a:lnTo>
                <a:lnTo>
                  <a:pt x="786099" y="55079"/>
                </a:lnTo>
                <a:lnTo>
                  <a:pt x="786099" y="21256"/>
                </a:lnTo>
                <a:lnTo>
                  <a:pt x="840074" y="21256"/>
                </a:lnTo>
                <a:lnTo>
                  <a:pt x="839423" y="18236"/>
                </a:lnTo>
                <a:lnTo>
                  <a:pt x="828759" y="7486"/>
                </a:lnTo>
                <a:lnTo>
                  <a:pt x="814501" y="2897"/>
                </a:lnTo>
                <a:lnTo>
                  <a:pt x="799524" y="1931"/>
                </a:lnTo>
                <a:close/>
              </a:path>
              <a:path w="945515" h="127635">
                <a:moveTo>
                  <a:pt x="823006" y="74391"/>
                </a:moveTo>
                <a:lnTo>
                  <a:pt x="795692" y="74391"/>
                </a:lnTo>
                <a:lnTo>
                  <a:pt x="818696" y="123676"/>
                </a:lnTo>
                <a:lnTo>
                  <a:pt x="847448" y="123676"/>
                </a:lnTo>
                <a:lnTo>
                  <a:pt x="823006" y="74391"/>
                </a:lnTo>
                <a:close/>
              </a:path>
              <a:path w="945515" h="127635">
                <a:moveTo>
                  <a:pt x="840074" y="21256"/>
                </a:moveTo>
                <a:lnTo>
                  <a:pt x="804314" y="21256"/>
                </a:lnTo>
                <a:lnTo>
                  <a:pt x="809103" y="22222"/>
                </a:lnTo>
                <a:lnTo>
                  <a:pt x="813906" y="24153"/>
                </a:lnTo>
                <a:lnTo>
                  <a:pt x="816780" y="28981"/>
                </a:lnTo>
                <a:lnTo>
                  <a:pt x="816780" y="43478"/>
                </a:lnTo>
                <a:lnTo>
                  <a:pt x="815822" y="50238"/>
                </a:lnTo>
                <a:lnTo>
                  <a:pt x="807187" y="53147"/>
                </a:lnTo>
                <a:lnTo>
                  <a:pt x="803356" y="55079"/>
                </a:lnTo>
                <a:lnTo>
                  <a:pt x="839660" y="55079"/>
                </a:lnTo>
                <a:lnTo>
                  <a:pt x="842448" y="48510"/>
                </a:lnTo>
                <a:lnTo>
                  <a:pt x="843616" y="37684"/>
                </a:lnTo>
                <a:lnTo>
                  <a:pt x="840074" y="21256"/>
                </a:lnTo>
                <a:close/>
              </a:path>
              <a:path w="945515" h="127635">
                <a:moveTo>
                  <a:pt x="918414" y="24153"/>
                </a:moveTo>
                <a:lnTo>
                  <a:pt x="890569" y="24153"/>
                </a:lnTo>
                <a:lnTo>
                  <a:pt x="890569" y="123676"/>
                </a:lnTo>
                <a:lnTo>
                  <a:pt x="918414" y="123676"/>
                </a:lnTo>
                <a:lnTo>
                  <a:pt x="918414" y="24153"/>
                </a:lnTo>
                <a:close/>
              </a:path>
              <a:path w="945515" h="127635">
                <a:moveTo>
                  <a:pt x="945238" y="1931"/>
                </a:moveTo>
                <a:lnTo>
                  <a:pt x="859914" y="1931"/>
                </a:lnTo>
                <a:lnTo>
                  <a:pt x="859914" y="24153"/>
                </a:lnTo>
                <a:lnTo>
                  <a:pt x="945238" y="24153"/>
                </a:lnTo>
                <a:lnTo>
                  <a:pt x="945238" y="1931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895876" y="4724521"/>
            <a:ext cx="917575" cy="127635"/>
          </a:xfrm>
          <a:custGeom>
            <a:avLst/>
            <a:gdLst/>
            <a:ahLst/>
            <a:cxnLst/>
            <a:rect l="l" t="t" r="r" b="b"/>
            <a:pathLst>
              <a:path w="917575" h="127635">
                <a:moveTo>
                  <a:pt x="20130" y="88892"/>
                </a:moveTo>
                <a:lnTo>
                  <a:pt x="0" y="103385"/>
                </a:lnTo>
                <a:lnTo>
                  <a:pt x="8374" y="115311"/>
                </a:lnTo>
                <a:lnTo>
                  <a:pt x="18094" y="122708"/>
                </a:lnTo>
                <a:lnTo>
                  <a:pt x="29789" y="126482"/>
                </a:lnTo>
                <a:lnTo>
                  <a:pt x="44092" y="127539"/>
                </a:lnTo>
                <a:lnTo>
                  <a:pt x="50810" y="127539"/>
                </a:lnTo>
                <a:lnTo>
                  <a:pt x="60390" y="125606"/>
                </a:lnTo>
                <a:lnTo>
                  <a:pt x="67109" y="121742"/>
                </a:lnTo>
                <a:lnTo>
                  <a:pt x="77085" y="112956"/>
                </a:lnTo>
                <a:lnTo>
                  <a:pt x="80749" y="106283"/>
                </a:lnTo>
                <a:lnTo>
                  <a:pt x="43134" y="106283"/>
                </a:lnTo>
                <a:lnTo>
                  <a:pt x="35767" y="105061"/>
                </a:lnTo>
                <a:lnTo>
                  <a:pt x="29476" y="101573"/>
                </a:lnTo>
                <a:lnTo>
                  <a:pt x="24263" y="96093"/>
                </a:lnTo>
                <a:lnTo>
                  <a:pt x="20130" y="88892"/>
                </a:lnTo>
                <a:close/>
              </a:path>
              <a:path w="917575" h="127635">
                <a:moveTo>
                  <a:pt x="41218" y="0"/>
                </a:moveTo>
                <a:lnTo>
                  <a:pt x="24564" y="2582"/>
                </a:lnTo>
                <a:lnTo>
                  <a:pt x="12222" y="9784"/>
                </a:lnTo>
                <a:lnTo>
                  <a:pt x="4552" y="20792"/>
                </a:lnTo>
                <a:lnTo>
                  <a:pt x="1915" y="34788"/>
                </a:lnTo>
                <a:lnTo>
                  <a:pt x="4747" y="50065"/>
                </a:lnTo>
                <a:lnTo>
                  <a:pt x="12341" y="60632"/>
                </a:lnTo>
                <a:lnTo>
                  <a:pt x="23351" y="67939"/>
                </a:lnTo>
                <a:lnTo>
                  <a:pt x="36428" y="73434"/>
                </a:lnTo>
                <a:lnTo>
                  <a:pt x="47707" y="78340"/>
                </a:lnTo>
                <a:lnTo>
                  <a:pt x="54760" y="82250"/>
                </a:lnTo>
                <a:lnTo>
                  <a:pt x="58399" y="86341"/>
                </a:lnTo>
                <a:lnTo>
                  <a:pt x="59432" y="91791"/>
                </a:lnTo>
                <a:lnTo>
                  <a:pt x="59432" y="103385"/>
                </a:lnTo>
                <a:lnTo>
                  <a:pt x="48894" y="106283"/>
                </a:lnTo>
                <a:lnTo>
                  <a:pt x="80749" y="106283"/>
                </a:lnTo>
                <a:lnTo>
                  <a:pt x="82208" y="103627"/>
                </a:lnTo>
                <a:lnTo>
                  <a:pt x="84095" y="95384"/>
                </a:lnTo>
                <a:lnTo>
                  <a:pt x="84271" y="91791"/>
                </a:lnTo>
                <a:lnTo>
                  <a:pt x="84365" y="78265"/>
                </a:lnTo>
                <a:lnTo>
                  <a:pt x="79562" y="70535"/>
                </a:lnTo>
                <a:lnTo>
                  <a:pt x="77646" y="67637"/>
                </a:lnTo>
                <a:lnTo>
                  <a:pt x="72857" y="61840"/>
                </a:lnTo>
                <a:lnTo>
                  <a:pt x="64235" y="56043"/>
                </a:lnTo>
                <a:lnTo>
                  <a:pt x="57516" y="54110"/>
                </a:lnTo>
                <a:lnTo>
                  <a:pt x="26836" y="42516"/>
                </a:lnTo>
                <a:lnTo>
                  <a:pt x="26836" y="21256"/>
                </a:lnTo>
                <a:lnTo>
                  <a:pt x="80707" y="21256"/>
                </a:lnTo>
                <a:lnTo>
                  <a:pt x="73713" y="12639"/>
                </a:lnTo>
                <a:lnTo>
                  <a:pt x="64588" y="5679"/>
                </a:lnTo>
                <a:lnTo>
                  <a:pt x="53846" y="1435"/>
                </a:lnTo>
                <a:lnTo>
                  <a:pt x="41218" y="0"/>
                </a:lnTo>
                <a:close/>
              </a:path>
              <a:path w="917575" h="127635">
                <a:moveTo>
                  <a:pt x="80707" y="21256"/>
                </a:moveTo>
                <a:lnTo>
                  <a:pt x="49852" y="21256"/>
                </a:lnTo>
                <a:lnTo>
                  <a:pt x="58474" y="28028"/>
                </a:lnTo>
                <a:lnTo>
                  <a:pt x="61348" y="34788"/>
                </a:lnTo>
                <a:lnTo>
                  <a:pt x="81491" y="22222"/>
                </a:lnTo>
                <a:lnTo>
                  <a:pt x="80707" y="21256"/>
                </a:lnTo>
                <a:close/>
              </a:path>
              <a:path w="917575" h="127635">
                <a:moveTo>
                  <a:pt x="154348" y="25131"/>
                </a:moveTo>
                <a:lnTo>
                  <a:pt x="126541" y="25131"/>
                </a:lnTo>
                <a:lnTo>
                  <a:pt x="126541" y="124641"/>
                </a:lnTo>
                <a:lnTo>
                  <a:pt x="154348" y="124641"/>
                </a:lnTo>
                <a:lnTo>
                  <a:pt x="154348" y="25131"/>
                </a:lnTo>
                <a:close/>
              </a:path>
              <a:path w="917575" h="127635">
                <a:moveTo>
                  <a:pt x="184058" y="2909"/>
                </a:moveTo>
                <a:lnTo>
                  <a:pt x="95861" y="2909"/>
                </a:lnTo>
                <a:lnTo>
                  <a:pt x="95861" y="25131"/>
                </a:lnTo>
                <a:lnTo>
                  <a:pt x="184058" y="25131"/>
                </a:lnTo>
                <a:lnTo>
                  <a:pt x="184058" y="2909"/>
                </a:lnTo>
                <a:close/>
              </a:path>
              <a:path w="917575" h="127635">
                <a:moveTo>
                  <a:pt x="222402" y="2909"/>
                </a:moveTo>
                <a:lnTo>
                  <a:pt x="193651" y="2909"/>
                </a:lnTo>
                <a:lnTo>
                  <a:pt x="231995" y="76332"/>
                </a:lnTo>
                <a:lnTo>
                  <a:pt x="231995" y="124641"/>
                </a:lnTo>
                <a:lnTo>
                  <a:pt x="257873" y="124641"/>
                </a:lnTo>
                <a:lnTo>
                  <a:pt x="257873" y="75366"/>
                </a:lnTo>
                <a:lnTo>
                  <a:pt x="271474" y="48314"/>
                </a:lnTo>
                <a:lnTo>
                  <a:pt x="244461" y="48314"/>
                </a:lnTo>
                <a:lnTo>
                  <a:pt x="243503" y="45415"/>
                </a:lnTo>
                <a:lnTo>
                  <a:pt x="238701" y="34788"/>
                </a:lnTo>
                <a:lnTo>
                  <a:pt x="237743" y="32855"/>
                </a:lnTo>
                <a:lnTo>
                  <a:pt x="222402" y="2909"/>
                </a:lnTo>
                <a:close/>
              </a:path>
              <a:path w="917575" h="127635">
                <a:moveTo>
                  <a:pt x="294302" y="2909"/>
                </a:moveTo>
                <a:lnTo>
                  <a:pt x="266508" y="2909"/>
                </a:lnTo>
                <a:lnTo>
                  <a:pt x="252125" y="32855"/>
                </a:lnTo>
                <a:lnTo>
                  <a:pt x="248293" y="41551"/>
                </a:lnTo>
                <a:lnTo>
                  <a:pt x="247335" y="42516"/>
                </a:lnTo>
                <a:lnTo>
                  <a:pt x="245419" y="48314"/>
                </a:lnTo>
                <a:lnTo>
                  <a:pt x="271474" y="48314"/>
                </a:lnTo>
                <a:lnTo>
                  <a:pt x="294302" y="2909"/>
                </a:lnTo>
                <a:close/>
              </a:path>
              <a:path w="917575" h="127635">
                <a:moveTo>
                  <a:pt x="349915" y="2909"/>
                </a:moveTo>
                <a:lnTo>
                  <a:pt x="311558" y="2909"/>
                </a:lnTo>
                <a:lnTo>
                  <a:pt x="311558" y="124641"/>
                </a:lnTo>
                <a:lnTo>
                  <a:pt x="337449" y="124641"/>
                </a:lnTo>
                <a:lnTo>
                  <a:pt x="337449" y="74400"/>
                </a:lnTo>
                <a:lnTo>
                  <a:pt x="373810" y="74400"/>
                </a:lnTo>
                <a:lnTo>
                  <a:pt x="371961" y="70535"/>
                </a:lnTo>
                <a:lnTo>
                  <a:pt x="382431" y="65131"/>
                </a:lnTo>
                <a:lnTo>
                  <a:pt x="389575" y="57734"/>
                </a:lnTo>
                <a:lnTo>
                  <a:pt x="390754" y="55077"/>
                </a:lnTo>
                <a:lnTo>
                  <a:pt x="337449" y="55077"/>
                </a:lnTo>
                <a:lnTo>
                  <a:pt x="337449" y="21256"/>
                </a:lnTo>
                <a:lnTo>
                  <a:pt x="391381" y="21256"/>
                </a:lnTo>
                <a:lnTo>
                  <a:pt x="390757" y="18395"/>
                </a:lnTo>
                <a:lnTo>
                  <a:pt x="379989" y="7981"/>
                </a:lnTo>
                <a:lnTo>
                  <a:pt x="365447" y="3724"/>
                </a:lnTo>
                <a:lnTo>
                  <a:pt x="349915" y="2909"/>
                </a:lnTo>
                <a:close/>
              </a:path>
              <a:path w="917575" h="127635">
                <a:moveTo>
                  <a:pt x="373810" y="74400"/>
                </a:moveTo>
                <a:lnTo>
                  <a:pt x="346070" y="74400"/>
                </a:lnTo>
                <a:lnTo>
                  <a:pt x="369087" y="124641"/>
                </a:lnTo>
                <a:lnTo>
                  <a:pt x="397839" y="124641"/>
                </a:lnTo>
                <a:lnTo>
                  <a:pt x="373810" y="74400"/>
                </a:lnTo>
                <a:close/>
              </a:path>
              <a:path w="917575" h="127635">
                <a:moveTo>
                  <a:pt x="391381" y="21256"/>
                </a:moveTo>
                <a:lnTo>
                  <a:pt x="355663" y="21256"/>
                </a:lnTo>
                <a:lnTo>
                  <a:pt x="359495" y="23187"/>
                </a:lnTo>
                <a:lnTo>
                  <a:pt x="365243" y="25131"/>
                </a:lnTo>
                <a:lnTo>
                  <a:pt x="367171" y="28994"/>
                </a:lnTo>
                <a:lnTo>
                  <a:pt x="367171" y="51212"/>
                </a:lnTo>
                <a:lnTo>
                  <a:pt x="358537" y="54110"/>
                </a:lnTo>
                <a:lnTo>
                  <a:pt x="354705" y="55077"/>
                </a:lnTo>
                <a:lnTo>
                  <a:pt x="390754" y="55077"/>
                </a:lnTo>
                <a:lnTo>
                  <a:pt x="393663" y="48525"/>
                </a:lnTo>
                <a:lnTo>
                  <a:pt x="394965" y="37686"/>
                </a:lnTo>
                <a:lnTo>
                  <a:pt x="391381" y="21256"/>
                </a:lnTo>
                <a:close/>
              </a:path>
              <a:path w="917575" h="127635">
                <a:moveTo>
                  <a:pt x="501377" y="2909"/>
                </a:moveTo>
                <a:lnTo>
                  <a:pt x="419898" y="2909"/>
                </a:lnTo>
                <a:lnTo>
                  <a:pt x="419898" y="124641"/>
                </a:lnTo>
                <a:lnTo>
                  <a:pt x="505209" y="124641"/>
                </a:lnTo>
                <a:lnTo>
                  <a:pt x="505209" y="101453"/>
                </a:lnTo>
                <a:lnTo>
                  <a:pt x="446734" y="101453"/>
                </a:lnTo>
                <a:lnTo>
                  <a:pt x="446734" y="72467"/>
                </a:lnTo>
                <a:lnTo>
                  <a:pt x="484121" y="72467"/>
                </a:lnTo>
                <a:lnTo>
                  <a:pt x="484121" y="50245"/>
                </a:lnTo>
                <a:lnTo>
                  <a:pt x="446734" y="50245"/>
                </a:lnTo>
                <a:lnTo>
                  <a:pt x="446734" y="25131"/>
                </a:lnTo>
                <a:lnTo>
                  <a:pt x="501377" y="25131"/>
                </a:lnTo>
                <a:lnTo>
                  <a:pt x="501377" y="2909"/>
                </a:lnTo>
                <a:close/>
              </a:path>
              <a:path w="917575" h="127635">
                <a:moveTo>
                  <a:pt x="554104" y="2909"/>
                </a:moveTo>
                <a:lnTo>
                  <a:pt x="527268" y="2909"/>
                </a:lnTo>
                <a:lnTo>
                  <a:pt x="527268" y="124641"/>
                </a:lnTo>
                <a:lnTo>
                  <a:pt x="606831" y="124641"/>
                </a:lnTo>
                <a:lnTo>
                  <a:pt x="606831" y="101453"/>
                </a:lnTo>
                <a:lnTo>
                  <a:pt x="554104" y="101453"/>
                </a:lnTo>
                <a:lnTo>
                  <a:pt x="554104" y="2909"/>
                </a:lnTo>
                <a:close/>
              </a:path>
              <a:path w="917575" h="127635">
                <a:moveTo>
                  <a:pt x="635595" y="88892"/>
                </a:moveTo>
                <a:lnTo>
                  <a:pt x="614494" y="103385"/>
                </a:lnTo>
                <a:lnTo>
                  <a:pt x="623425" y="115311"/>
                </a:lnTo>
                <a:lnTo>
                  <a:pt x="633434" y="122708"/>
                </a:lnTo>
                <a:lnTo>
                  <a:pt x="645238" y="126482"/>
                </a:lnTo>
                <a:lnTo>
                  <a:pt x="659557" y="127539"/>
                </a:lnTo>
                <a:lnTo>
                  <a:pt x="665305" y="127539"/>
                </a:lnTo>
                <a:lnTo>
                  <a:pt x="675856" y="125606"/>
                </a:lnTo>
                <a:lnTo>
                  <a:pt x="682562" y="121742"/>
                </a:lnTo>
                <a:lnTo>
                  <a:pt x="692538" y="112956"/>
                </a:lnTo>
                <a:lnTo>
                  <a:pt x="696202" y="106283"/>
                </a:lnTo>
                <a:lnTo>
                  <a:pt x="658599" y="106283"/>
                </a:lnTo>
                <a:lnTo>
                  <a:pt x="651093" y="105061"/>
                </a:lnTo>
                <a:lnTo>
                  <a:pt x="644578" y="101573"/>
                </a:lnTo>
                <a:lnTo>
                  <a:pt x="639323" y="96093"/>
                </a:lnTo>
                <a:lnTo>
                  <a:pt x="635595" y="88892"/>
                </a:lnTo>
                <a:close/>
              </a:path>
              <a:path w="917575" h="127635">
                <a:moveTo>
                  <a:pt x="656684" y="0"/>
                </a:moveTo>
                <a:lnTo>
                  <a:pt x="640024" y="2582"/>
                </a:lnTo>
                <a:lnTo>
                  <a:pt x="627682" y="9784"/>
                </a:lnTo>
                <a:lnTo>
                  <a:pt x="620016" y="20792"/>
                </a:lnTo>
                <a:lnTo>
                  <a:pt x="617381" y="34788"/>
                </a:lnTo>
                <a:lnTo>
                  <a:pt x="620063" y="50065"/>
                </a:lnTo>
                <a:lnTo>
                  <a:pt x="627328" y="60632"/>
                </a:lnTo>
                <a:lnTo>
                  <a:pt x="638009" y="67939"/>
                </a:lnTo>
                <a:lnTo>
                  <a:pt x="662214" y="78340"/>
                </a:lnTo>
                <a:lnTo>
                  <a:pt x="669268" y="82250"/>
                </a:lnTo>
                <a:lnTo>
                  <a:pt x="672907" y="86341"/>
                </a:lnTo>
                <a:lnTo>
                  <a:pt x="673940" y="91791"/>
                </a:lnTo>
                <a:lnTo>
                  <a:pt x="673940" y="103385"/>
                </a:lnTo>
                <a:lnTo>
                  <a:pt x="664347" y="106283"/>
                </a:lnTo>
                <a:lnTo>
                  <a:pt x="696202" y="106283"/>
                </a:lnTo>
                <a:lnTo>
                  <a:pt x="697661" y="103627"/>
                </a:lnTo>
                <a:lnTo>
                  <a:pt x="699548" y="95384"/>
                </a:lnTo>
                <a:lnTo>
                  <a:pt x="699724" y="91791"/>
                </a:lnTo>
                <a:lnTo>
                  <a:pt x="699818" y="78265"/>
                </a:lnTo>
                <a:lnTo>
                  <a:pt x="694070" y="70535"/>
                </a:lnTo>
                <a:lnTo>
                  <a:pt x="693112" y="67637"/>
                </a:lnTo>
                <a:lnTo>
                  <a:pt x="688322" y="61840"/>
                </a:lnTo>
                <a:lnTo>
                  <a:pt x="679688" y="56043"/>
                </a:lnTo>
                <a:lnTo>
                  <a:pt x="672024" y="54110"/>
                </a:lnTo>
                <a:lnTo>
                  <a:pt x="656684" y="48314"/>
                </a:lnTo>
                <a:lnTo>
                  <a:pt x="649965" y="45415"/>
                </a:lnTo>
                <a:lnTo>
                  <a:pt x="641343" y="42516"/>
                </a:lnTo>
                <a:lnTo>
                  <a:pt x="641343" y="31888"/>
                </a:lnTo>
                <a:lnTo>
                  <a:pt x="642301" y="21256"/>
                </a:lnTo>
                <a:lnTo>
                  <a:pt x="696107" y="21256"/>
                </a:lnTo>
                <a:lnTo>
                  <a:pt x="688634" y="12639"/>
                </a:lnTo>
                <a:lnTo>
                  <a:pt x="679333" y="5679"/>
                </a:lnTo>
                <a:lnTo>
                  <a:pt x="668772" y="1435"/>
                </a:lnTo>
                <a:lnTo>
                  <a:pt x="656684" y="0"/>
                </a:lnTo>
                <a:close/>
              </a:path>
              <a:path w="917575" h="127635">
                <a:moveTo>
                  <a:pt x="696107" y="21256"/>
                </a:moveTo>
                <a:lnTo>
                  <a:pt x="665305" y="21256"/>
                </a:lnTo>
                <a:lnTo>
                  <a:pt x="672982" y="28028"/>
                </a:lnTo>
                <a:lnTo>
                  <a:pt x="676814" y="34788"/>
                </a:lnTo>
                <a:lnTo>
                  <a:pt x="696944" y="22222"/>
                </a:lnTo>
                <a:lnTo>
                  <a:pt x="696107" y="21256"/>
                </a:lnTo>
                <a:close/>
              </a:path>
              <a:path w="917575" h="127635">
                <a:moveTo>
                  <a:pt x="802398" y="2909"/>
                </a:moveTo>
                <a:lnTo>
                  <a:pt x="721877" y="2909"/>
                </a:lnTo>
                <a:lnTo>
                  <a:pt x="721877" y="124641"/>
                </a:lnTo>
                <a:lnTo>
                  <a:pt x="806229" y="124641"/>
                </a:lnTo>
                <a:lnTo>
                  <a:pt x="806229" y="101453"/>
                </a:lnTo>
                <a:lnTo>
                  <a:pt x="747755" y="101453"/>
                </a:lnTo>
                <a:lnTo>
                  <a:pt x="747755" y="72467"/>
                </a:lnTo>
                <a:lnTo>
                  <a:pt x="785141" y="72467"/>
                </a:lnTo>
                <a:lnTo>
                  <a:pt x="785141" y="50245"/>
                </a:lnTo>
                <a:lnTo>
                  <a:pt x="747755" y="50245"/>
                </a:lnTo>
                <a:lnTo>
                  <a:pt x="747755" y="25131"/>
                </a:lnTo>
                <a:lnTo>
                  <a:pt x="802398" y="25131"/>
                </a:lnTo>
                <a:lnTo>
                  <a:pt x="802398" y="2909"/>
                </a:lnTo>
                <a:close/>
              </a:path>
              <a:path w="917575" h="127635">
                <a:moveTo>
                  <a:pt x="855124" y="2909"/>
                </a:moveTo>
                <a:lnTo>
                  <a:pt x="830204" y="2909"/>
                </a:lnTo>
                <a:lnTo>
                  <a:pt x="830204" y="124641"/>
                </a:lnTo>
                <a:lnTo>
                  <a:pt x="854166" y="124641"/>
                </a:lnTo>
                <a:lnTo>
                  <a:pt x="854047" y="61840"/>
                </a:lnTo>
                <a:lnTo>
                  <a:pt x="853208" y="48314"/>
                </a:lnTo>
                <a:lnTo>
                  <a:pt x="853208" y="45415"/>
                </a:lnTo>
                <a:lnTo>
                  <a:pt x="878718" y="45415"/>
                </a:lnTo>
                <a:lnTo>
                  <a:pt x="855124" y="2909"/>
                </a:lnTo>
                <a:close/>
              </a:path>
              <a:path w="917575" h="127635">
                <a:moveTo>
                  <a:pt x="878718" y="45415"/>
                </a:moveTo>
                <a:lnTo>
                  <a:pt x="854166" y="45415"/>
                </a:lnTo>
                <a:lnTo>
                  <a:pt x="860872" y="59908"/>
                </a:lnTo>
                <a:lnTo>
                  <a:pt x="860872" y="60874"/>
                </a:lnTo>
                <a:lnTo>
                  <a:pt x="863759" y="65704"/>
                </a:lnTo>
                <a:lnTo>
                  <a:pt x="895423" y="124641"/>
                </a:lnTo>
                <a:lnTo>
                  <a:pt x="917393" y="124641"/>
                </a:lnTo>
                <a:lnTo>
                  <a:pt x="917393" y="74400"/>
                </a:lnTo>
                <a:lnTo>
                  <a:pt x="893507" y="74400"/>
                </a:lnTo>
                <a:lnTo>
                  <a:pt x="892485" y="73434"/>
                </a:lnTo>
                <a:lnTo>
                  <a:pt x="890569" y="68602"/>
                </a:lnTo>
                <a:lnTo>
                  <a:pt x="890569" y="67637"/>
                </a:lnTo>
                <a:lnTo>
                  <a:pt x="889675" y="65704"/>
                </a:lnTo>
                <a:lnTo>
                  <a:pt x="887759" y="61840"/>
                </a:lnTo>
                <a:lnTo>
                  <a:pt x="886763" y="59908"/>
                </a:lnTo>
                <a:lnTo>
                  <a:pt x="878718" y="45415"/>
                </a:lnTo>
                <a:close/>
              </a:path>
              <a:path w="917575" h="127635">
                <a:moveTo>
                  <a:pt x="917393" y="2909"/>
                </a:moveTo>
                <a:lnTo>
                  <a:pt x="892485" y="2909"/>
                </a:lnTo>
                <a:lnTo>
                  <a:pt x="892485" y="53145"/>
                </a:lnTo>
                <a:lnTo>
                  <a:pt x="893394" y="60874"/>
                </a:lnTo>
                <a:lnTo>
                  <a:pt x="893507" y="74400"/>
                </a:lnTo>
                <a:lnTo>
                  <a:pt x="917393" y="74400"/>
                </a:lnTo>
                <a:lnTo>
                  <a:pt x="917393" y="2909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2607945" y="2251991"/>
            <a:ext cx="3838575" cy="977265"/>
          </a:xfrm>
          <a:prstGeom prst="rect">
            <a:avLst/>
          </a:prstGeom>
        </p:spPr>
        <p:txBody>
          <a:bodyPr wrap="square" lIns="0" tIns="12255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65"/>
              </a:spcBef>
            </a:pP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We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enable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travel</a:t>
            </a:r>
            <a:r>
              <a:rPr dirty="0" sz="24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and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70"/>
              </a:spcBef>
            </a:pP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transport needs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tomorrow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499742" y="1633550"/>
            <a:ext cx="605599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The Swedish </a:t>
            </a:r>
            <a:r>
              <a:rPr dirty="0" spc="-20"/>
              <a:t>Transport</a:t>
            </a:r>
            <a:r>
              <a:rPr dirty="0" spc="-285"/>
              <a:t> </a:t>
            </a:r>
            <a:r>
              <a:rPr dirty="0"/>
              <a:t>Agency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3409083" y="4445609"/>
            <a:ext cx="2286000" cy="2667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 spc="-215">
                <a:latin typeface="Arial"/>
                <a:cs typeface="Arial"/>
              </a:rPr>
              <a:t>@transportstyrelsen</a:t>
            </a:r>
            <a:r>
              <a:rPr dirty="0" sz="1550" spc="-210">
                <a:latin typeface="Arial"/>
                <a:cs typeface="Arial"/>
              </a:rPr>
              <a:t> </a:t>
            </a:r>
            <a:r>
              <a:rPr dirty="0" sz="1550" spc="-260">
                <a:latin typeface="Arial"/>
                <a:cs typeface="Arial"/>
              </a:rPr>
              <a:t>@TS_Nyheter</a:t>
            </a:r>
            <a:endParaRPr sz="155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421783" y="3570737"/>
            <a:ext cx="553475" cy="7875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789830" y="3570737"/>
            <a:ext cx="542646" cy="77388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0952" cy="51434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741919" y="4517135"/>
            <a:ext cx="1097279" cy="3337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969644" marR="5080" indent="-957580">
              <a:lnSpc>
                <a:spcPct val="100000"/>
              </a:lnSpc>
              <a:spcBef>
                <a:spcPts val="105"/>
              </a:spcBef>
            </a:pPr>
            <a:r>
              <a:rPr dirty="0"/>
              <a:t>Regulatory Scoping</a:t>
            </a:r>
            <a:r>
              <a:rPr dirty="0" spc="-125"/>
              <a:t> </a:t>
            </a:r>
            <a:r>
              <a:rPr dirty="0" spc="-5"/>
              <a:t>Exercise  </a:t>
            </a:r>
            <a:r>
              <a:rPr dirty="0"/>
              <a:t>of IMO</a:t>
            </a:r>
            <a:r>
              <a:rPr dirty="0" spc="-55"/>
              <a:t> </a:t>
            </a:r>
            <a:r>
              <a:rPr dirty="0"/>
              <a:t>instruments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325370" y="2776854"/>
            <a:ext cx="4392295" cy="1768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FFFFFF"/>
                </a:solidFill>
                <a:latin typeface="Arial"/>
                <a:cs typeface="Arial"/>
              </a:rPr>
              <a:t>The 4th 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UK Maritime Autonomous</a:t>
            </a:r>
            <a:r>
              <a:rPr dirty="0" sz="1800" spc="-1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Systems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Regulatory</a:t>
            </a:r>
            <a:r>
              <a:rPr dirty="0" sz="18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Conference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600" spc="-5">
                <a:solidFill>
                  <a:srgbClr val="FFFFFF"/>
                </a:solidFill>
                <a:latin typeface="Arial"/>
                <a:cs typeface="Arial"/>
              </a:rPr>
              <a:t>2019-01-17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00">
              <a:latin typeface="Times New Roman"/>
              <a:cs typeface="Times New Roman"/>
            </a:endParaRPr>
          </a:p>
          <a:p>
            <a:pPr algn="ctr" marL="1270">
              <a:lnSpc>
                <a:spcPct val="100000"/>
              </a:lnSpc>
            </a:pPr>
            <a:r>
              <a:rPr dirty="0" sz="1400" spc="-5" b="1">
                <a:solidFill>
                  <a:srgbClr val="FFFFFF"/>
                </a:solidFill>
                <a:latin typeface="Arial"/>
                <a:cs typeface="Arial"/>
              </a:rPr>
              <a:t>Henrik</a:t>
            </a:r>
            <a:r>
              <a:rPr dirty="0" sz="1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00" spc="-20" b="1">
                <a:solidFill>
                  <a:srgbClr val="FFFFFF"/>
                </a:solidFill>
                <a:latin typeface="Arial"/>
                <a:cs typeface="Arial"/>
              </a:rPr>
              <a:t>Tunfors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400" spc="-5">
                <a:solidFill>
                  <a:srgbClr val="FFFFFF"/>
                </a:solidFill>
                <a:latin typeface="Arial"/>
                <a:cs typeface="Arial"/>
              </a:rPr>
              <a:t>Senior</a:t>
            </a:r>
            <a:r>
              <a:rPr dirty="0" sz="14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Arial"/>
                <a:cs typeface="Arial"/>
              </a:rPr>
              <a:t>advisor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t>11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1093419" y="2766441"/>
            <a:ext cx="6842759" cy="6292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74900" marR="5080" indent="-2362835">
              <a:lnSpc>
                <a:spcPct val="110000"/>
              </a:lnSpc>
              <a:spcBef>
                <a:spcPts val="100"/>
              </a:spcBef>
            </a:pPr>
            <a:r>
              <a:rPr dirty="0" sz="1800" b="1">
                <a:solidFill>
                  <a:srgbClr val="606264"/>
                </a:solidFill>
                <a:latin typeface="Arial"/>
                <a:cs typeface="Arial"/>
              </a:rPr>
              <a:t>“a </a:t>
            </a:r>
            <a:r>
              <a:rPr dirty="0" sz="1800" spc="-5" b="1">
                <a:solidFill>
                  <a:srgbClr val="606264"/>
                </a:solidFill>
                <a:latin typeface="Arial"/>
                <a:cs typeface="Arial"/>
              </a:rPr>
              <a:t>ship </a:t>
            </a:r>
            <a:r>
              <a:rPr dirty="0" sz="1800" b="1">
                <a:solidFill>
                  <a:srgbClr val="606264"/>
                </a:solidFill>
                <a:latin typeface="Arial"/>
                <a:cs typeface="Arial"/>
              </a:rPr>
              <a:t>which, to a </a:t>
            </a:r>
            <a:r>
              <a:rPr dirty="0" sz="1800" spc="-15" b="1">
                <a:solidFill>
                  <a:srgbClr val="606264"/>
                </a:solidFill>
                <a:latin typeface="Arial"/>
                <a:cs typeface="Arial"/>
              </a:rPr>
              <a:t>varying </a:t>
            </a:r>
            <a:r>
              <a:rPr dirty="0" sz="1800" spc="-5" b="1">
                <a:solidFill>
                  <a:srgbClr val="606264"/>
                </a:solidFill>
                <a:latin typeface="Arial"/>
                <a:cs typeface="Arial"/>
              </a:rPr>
              <a:t>degree, can operate independent </a:t>
            </a:r>
            <a:r>
              <a:rPr dirty="0" sz="1800" b="1">
                <a:solidFill>
                  <a:srgbClr val="606264"/>
                </a:solidFill>
                <a:latin typeface="Arial"/>
                <a:cs typeface="Arial"/>
              </a:rPr>
              <a:t>of 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human</a:t>
            </a:r>
            <a:r>
              <a:rPr dirty="0" sz="1800" spc="-1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606264"/>
                </a:solidFill>
                <a:latin typeface="Arial"/>
                <a:cs typeface="Arial"/>
              </a:rPr>
              <a:t>interaction”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0875" y="1093723"/>
            <a:ext cx="7452995" cy="9817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</a:t>
            </a:r>
            <a:r>
              <a:rPr dirty="0" sz="1800" spc="-4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definition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750">
              <a:latin typeface="Times New Roman"/>
              <a:cs typeface="Times New Roman"/>
            </a:endParaRPr>
          </a:p>
          <a:p>
            <a:pPr marL="163195">
              <a:lnSpc>
                <a:spcPct val="100000"/>
              </a:lnSpc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For 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purpose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the regulatory scoping exercise,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is defined</a:t>
            </a:r>
            <a:r>
              <a:rPr dirty="0" sz="1800" spc="6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as: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6608" y="288163"/>
            <a:ext cx="684022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606264"/>
                </a:solidFill>
              </a:rPr>
              <a:t>International Maritime</a:t>
            </a:r>
            <a:r>
              <a:rPr dirty="0" spc="-145">
                <a:solidFill>
                  <a:srgbClr val="606264"/>
                </a:solidFill>
              </a:rPr>
              <a:t> </a:t>
            </a:r>
            <a:r>
              <a:rPr dirty="0">
                <a:solidFill>
                  <a:srgbClr val="606264"/>
                </a:solidFill>
              </a:rPr>
              <a:t>Organization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6608" y="1022984"/>
            <a:ext cx="6448425" cy="3538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0820" marR="69215" indent="-198120">
              <a:lnSpc>
                <a:spcPct val="110000"/>
              </a:lnSpc>
              <a:spcBef>
                <a:spcPts val="100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1948 Inter-Governmental Maritime Consultative Organization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(IMCO),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changed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IMO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</a:t>
            </a:r>
            <a:r>
              <a:rPr dirty="0" sz="1800" spc="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1982</a:t>
            </a:r>
            <a:endParaRPr sz="1800">
              <a:latin typeface="Arial"/>
              <a:cs typeface="Arial"/>
            </a:endParaRPr>
          </a:p>
          <a:p>
            <a:pPr marL="210820" indent="-198120">
              <a:lnSpc>
                <a:spcPct val="100000"/>
              </a:lnSpc>
              <a:spcBef>
                <a:spcPts val="1420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IMO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Convention entered into force in</a:t>
            </a:r>
            <a:r>
              <a:rPr dirty="0" sz="1800" spc="3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1958</a:t>
            </a:r>
            <a:endParaRPr sz="1800">
              <a:latin typeface="Arial"/>
              <a:cs typeface="Arial"/>
            </a:endParaRPr>
          </a:p>
          <a:p>
            <a:pPr marL="210820" indent="-198120">
              <a:lnSpc>
                <a:spcPct val="100000"/>
              </a:lnSpc>
              <a:spcBef>
                <a:spcPts val="1415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Governance and organization</a:t>
            </a:r>
            <a:r>
              <a:rPr dirty="0" sz="1800" spc="4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structure:</a:t>
            </a:r>
            <a:endParaRPr sz="18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1420"/>
              </a:spcBef>
              <a:buClr>
                <a:srgbClr val="00A0DE"/>
              </a:buClr>
              <a:buSzPct val="85714"/>
              <a:buChar char="•"/>
              <a:tabLst>
                <a:tab pos="667385" algn="l"/>
                <a:tab pos="668020" algn="l"/>
              </a:tabLst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Assembly</a:t>
            </a:r>
            <a:endParaRPr sz="14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770"/>
              </a:spcBef>
              <a:buClr>
                <a:srgbClr val="00A0DE"/>
              </a:buClr>
              <a:buSzPct val="82142"/>
              <a:buChar char="•"/>
              <a:tabLst>
                <a:tab pos="667385" algn="l"/>
                <a:tab pos="668020" algn="l"/>
              </a:tabLst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Council</a:t>
            </a:r>
            <a:endParaRPr sz="14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765"/>
              </a:spcBef>
              <a:buClr>
                <a:srgbClr val="00A0DE"/>
              </a:buClr>
              <a:buSzPct val="82142"/>
              <a:buChar char="•"/>
              <a:tabLst>
                <a:tab pos="667385" algn="l"/>
                <a:tab pos="668020" algn="l"/>
              </a:tabLst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Main Committees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(</a:t>
            </a:r>
            <a:r>
              <a:rPr dirty="0" sz="1400" b="1">
                <a:solidFill>
                  <a:srgbClr val="006FC0"/>
                </a:solidFill>
                <a:latin typeface="Arial"/>
                <a:cs typeface="Arial"/>
              </a:rPr>
              <a:t>MSC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,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MEPC,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LEG,</a:t>
            </a:r>
            <a:r>
              <a:rPr dirty="0" sz="1400" spc="-9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 spc="-20">
                <a:solidFill>
                  <a:srgbClr val="606264"/>
                </a:solidFill>
                <a:latin typeface="Arial"/>
                <a:cs typeface="Arial"/>
              </a:rPr>
              <a:t>FAL)</a:t>
            </a:r>
            <a:endParaRPr sz="14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770"/>
              </a:spcBef>
              <a:buClr>
                <a:srgbClr val="00A0DE"/>
              </a:buClr>
              <a:buSzPct val="82142"/>
              <a:buChar char="•"/>
              <a:tabLst>
                <a:tab pos="667385" algn="l"/>
                <a:tab pos="668020" algn="l"/>
              </a:tabLst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Sub-Committees</a:t>
            </a:r>
            <a:endParaRPr sz="1400">
              <a:latin typeface="Arial"/>
              <a:cs typeface="Arial"/>
            </a:endParaRPr>
          </a:p>
          <a:p>
            <a:pPr marL="210820" marR="5080" indent="-198120">
              <a:lnSpc>
                <a:spcPct val="110000"/>
              </a:lnSpc>
              <a:spcBef>
                <a:spcPts val="550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Member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States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 International Organizations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(IGOs,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NGOs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etc.)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5376" y="291211"/>
            <a:ext cx="267462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solidFill>
                  <a:srgbClr val="606264"/>
                </a:solidFill>
                <a:latin typeface="Arial"/>
                <a:cs typeface="Arial"/>
              </a:rPr>
              <a:t>Looking</a:t>
            </a:r>
            <a:r>
              <a:rPr dirty="0" sz="2800" spc="-35" b="1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800" spc="-5" b="1">
                <a:solidFill>
                  <a:srgbClr val="606264"/>
                </a:solidFill>
                <a:latin typeface="Arial"/>
                <a:cs typeface="Arial"/>
              </a:rPr>
              <a:t>back…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19200" y="1409700"/>
            <a:ext cx="5585459" cy="31592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77672" y="891285"/>
            <a:ext cx="26269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MSC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VIII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(March</a:t>
            </a:r>
            <a:r>
              <a:rPr dirty="0" sz="1800" spc="-35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006FC0"/>
                </a:solidFill>
                <a:latin typeface="Arial"/>
                <a:cs typeface="Arial"/>
              </a:rPr>
              <a:t>1964)…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3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916935"/>
            <a:ext cx="9144000" cy="22265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93547" y="159842"/>
            <a:ext cx="639445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solidFill>
                  <a:srgbClr val="606264"/>
                </a:solidFill>
              </a:rPr>
              <a:t>Autonomous </a:t>
            </a:r>
            <a:r>
              <a:rPr dirty="0" sz="2400">
                <a:solidFill>
                  <a:srgbClr val="606264"/>
                </a:solidFill>
              </a:rPr>
              <a:t>ships</a:t>
            </a:r>
            <a:endParaRPr sz="2400"/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400" spc="-15">
                <a:solidFill>
                  <a:srgbClr val="606264"/>
                </a:solidFill>
              </a:rPr>
              <a:t>IMO’s </a:t>
            </a:r>
            <a:r>
              <a:rPr dirty="0" sz="2400" spc="-5">
                <a:solidFill>
                  <a:srgbClr val="606264"/>
                </a:solidFill>
              </a:rPr>
              <a:t>regulatory scoping exercise </a:t>
            </a:r>
            <a:r>
              <a:rPr dirty="0" sz="2400">
                <a:solidFill>
                  <a:srgbClr val="606264"/>
                </a:solidFill>
              </a:rPr>
              <a:t>on</a:t>
            </a:r>
            <a:r>
              <a:rPr dirty="0" sz="2400" spc="-105">
                <a:solidFill>
                  <a:srgbClr val="606264"/>
                </a:solidFill>
              </a:rPr>
              <a:t> </a:t>
            </a:r>
            <a:r>
              <a:rPr dirty="0" sz="2400">
                <a:solidFill>
                  <a:srgbClr val="606264"/>
                </a:solidFill>
              </a:rPr>
              <a:t>MASS</a:t>
            </a:r>
            <a:endParaRPr sz="24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4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7224" y="1208989"/>
            <a:ext cx="6754495" cy="12458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The ninety-eighth session of the Maritime </a:t>
            </a:r>
            <a:r>
              <a:rPr dirty="0" sz="2000" spc="-5">
                <a:solidFill>
                  <a:srgbClr val="606264"/>
                </a:solidFill>
                <a:latin typeface="Arial"/>
                <a:cs typeface="Arial"/>
              </a:rPr>
              <a:t>Safety</a:t>
            </a:r>
            <a:r>
              <a:rPr dirty="0" sz="2000" spc="-14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Committee  (MSC 98), agreed to work on a 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"Regulatory scoping  exercise for the use of Maritime Autonomous Surface  Ships (</a:t>
            </a:r>
            <a:r>
              <a:rPr dirty="0" sz="2000" b="1">
                <a:solidFill>
                  <a:srgbClr val="006FC0"/>
                </a:solidFill>
                <a:latin typeface="Arial"/>
                <a:cs typeface="Arial"/>
              </a:rPr>
              <a:t>MASS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)"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, with a target completion year of</a:t>
            </a:r>
            <a:r>
              <a:rPr dirty="0" sz="2000" spc="-15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2020.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273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>
                <a:solidFill>
                  <a:srgbClr val="606264"/>
                </a:solidFill>
              </a:rPr>
              <a:t>regulatory scoping exercise on</a:t>
            </a:r>
            <a:r>
              <a:rPr dirty="0" sz="2000" spc="-125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0875" y="1063244"/>
            <a:ext cx="7282815" cy="3135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Why?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00">
              <a:latin typeface="Times New Roman"/>
              <a:cs typeface="Times New Roman"/>
            </a:endParaRPr>
          </a:p>
          <a:p>
            <a:pPr marL="361315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Organization should be proactive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and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take a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leading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role on</a:t>
            </a:r>
            <a:r>
              <a:rPr dirty="0" sz="1800" spc="9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this</a:t>
            </a:r>
            <a:endParaRPr sz="1800">
              <a:latin typeface="Arial"/>
              <a:cs typeface="Arial"/>
            </a:endParaRPr>
          </a:p>
          <a:p>
            <a:pPr marL="361315">
              <a:lnSpc>
                <a:spcPct val="100000"/>
              </a:lnSpc>
              <a:spcBef>
                <a:spcPts val="219"/>
              </a:spcBef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issue</a:t>
            </a:r>
            <a:endParaRPr sz="1800">
              <a:latin typeface="Arial"/>
              <a:cs typeface="Arial"/>
            </a:endParaRPr>
          </a:p>
          <a:p>
            <a:pPr marL="361315" indent="-198120">
              <a:lnSpc>
                <a:spcPct val="100000"/>
              </a:lnSpc>
              <a:spcBef>
                <a:spcPts val="1245"/>
              </a:spcBef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 spc="-95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review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IMO’s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international regulatory framework</a:t>
            </a:r>
            <a:r>
              <a:rPr dirty="0" sz="1800" spc="18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</a:t>
            </a:r>
            <a:endParaRPr sz="1800">
              <a:latin typeface="Arial"/>
              <a:cs typeface="Arial"/>
            </a:endParaRPr>
          </a:p>
          <a:p>
            <a:pPr marL="361315" marR="1899285" indent="-198120">
              <a:lnSpc>
                <a:spcPct val="110000"/>
              </a:lnSpc>
              <a:spcBef>
                <a:spcPts val="1035"/>
              </a:spcBef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Determine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which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provisions </a:t>
            </a:r>
            <a:r>
              <a:rPr dirty="0" sz="1800" spc="-10">
                <a:solidFill>
                  <a:srgbClr val="006FC0"/>
                </a:solidFill>
                <a:latin typeface="Arial"/>
                <a:cs typeface="Arial"/>
              </a:rPr>
              <a:t>apply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or not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 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 may preclude or not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operations  (as currently</a:t>
            </a:r>
            <a:r>
              <a:rPr dirty="0" sz="1800" spc="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drafted)</a:t>
            </a:r>
            <a:endParaRPr sz="1800">
              <a:latin typeface="Arial"/>
              <a:cs typeface="Arial"/>
            </a:endParaRPr>
          </a:p>
          <a:p>
            <a:pPr marL="361315" indent="-198120">
              <a:lnSpc>
                <a:spcPct val="100000"/>
              </a:lnSpc>
              <a:spcBef>
                <a:spcPts val="1245"/>
              </a:spcBef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Identify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gaps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or issues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and </a:t>
            </a:r>
            <a:r>
              <a:rPr dirty="0" sz="1800" spc="-10">
                <a:solidFill>
                  <a:srgbClr val="006FC0"/>
                </a:solidFill>
                <a:latin typeface="Arial"/>
                <a:cs typeface="Arial"/>
              </a:rPr>
              <a:t>analyse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best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way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</a:t>
            </a:r>
            <a:r>
              <a:rPr dirty="0" sz="1800" spc="12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address.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0265" y="1093723"/>
            <a:ext cx="7189470" cy="309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MSC </a:t>
            </a:r>
            <a:r>
              <a:rPr dirty="0" sz="1800" spc="-10" b="1">
                <a:solidFill>
                  <a:srgbClr val="006FC0"/>
                </a:solidFill>
                <a:latin typeface="Arial"/>
                <a:cs typeface="Arial"/>
              </a:rPr>
              <a:t>98–100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(June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2017–December</a:t>
            </a:r>
            <a:r>
              <a:rPr dirty="0" sz="1800" spc="6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2018)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 marL="266700" marR="337820" indent="-254000">
              <a:lnSpc>
                <a:spcPct val="110000"/>
              </a:lnSpc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need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take into consideration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human element and legal  aspects</a:t>
            </a:r>
            <a:endParaRPr sz="1800">
              <a:latin typeface="Arial"/>
              <a:cs typeface="Arial"/>
            </a:endParaRPr>
          </a:p>
          <a:p>
            <a:pPr marL="266700" indent="-254000">
              <a:lnSpc>
                <a:spcPct val="100000"/>
              </a:lnSpc>
              <a:spcBef>
                <a:spcPts val="820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Not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a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“drafting</a:t>
            </a:r>
            <a:r>
              <a:rPr dirty="0" sz="1800" spc="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exercise”</a:t>
            </a:r>
            <a:endParaRPr sz="1800">
              <a:latin typeface="Arial"/>
              <a:cs typeface="Arial"/>
            </a:endParaRPr>
          </a:p>
          <a:p>
            <a:pPr marL="266700" indent="-254000">
              <a:lnSpc>
                <a:spcPct val="100000"/>
              </a:lnSpc>
              <a:spcBef>
                <a:spcPts val="815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work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should be user-driven and not technology</a:t>
            </a:r>
            <a:r>
              <a:rPr dirty="0" sz="1800" spc="14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driven</a:t>
            </a:r>
            <a:endParaRPr sz="1800">
              <a:latin typeface="Arial"/>
              <a:cs typeface="Arial"/>
            </a:endParaRPr>
          </a:p>
          <a:p>
            <a:pPr marL="266700" marR="92710" indent="-254000">
              <a:lnSpc>
                <a:spcPct val="110000"/>
              </a:lnSpc>
              <a:spcBef>
                <a:spcPts val="600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LEG 105 (April 2018)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RSE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with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 target completion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year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2023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for 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LEG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instruments.</a:t>
            </a:r>
            <a:endParaRPr sz="1800">
              <a:latin typeface="Arial"/>
              <a:cs typeface="Arial"/>
            </a:endParaRPr>
          </a:p>
          <a:p>
            <a:pPr marL="266700" indent="-254000">
              <a:lnSpc>
                <a:spcPct val="100000"/>
              </a:lnSpc>
              <a:spcBef>
                <a:spcPts val="819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MSC 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take a coordinating</a:t>
            </a:r>
            <a:r>
              <a:rPr dirty="0" sz="1800" spc="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role.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7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93419" y="2766441"/>
            <a:ext cx="6842759" cy="6292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74900" marR="5080" indent="-2362835">
              <a:lnSpc>
                <a:spcPct val="110000"/>
              </a:lnSpc>
              <a:spcBef>
                <a:spcPts val="100"/>
              </a:spcBef>
            </a:pPr>
            <a:r>
              <a:rPr dirty="0" sz="1800" b="1">
                <a:solidFill>
                  <a:srgbClr val="606264"/>
                </a:solidFill>
                <a:latin typeface="Arial"/>
                <a:cs typeface="Arial"/>
              </a:rPr>
              <a:t>“a </a:t>
            </a:r>
            <a:r>
              <a:rPr dirty="0" sz="1800" spc="-5" b="1">
                <a:solidFill>
                  <a:srgbClr val="606264"/>
                </a:solidFill>
                <a:latin typeface="Arial"/>
                <a:cs typeface="Arial"/>
              </a:rPr>
              <a:t>ship </a:t>
            </a:r>
            <a:r>
              <a:rPr dirty="0" sz="1800" b="1">
                <a:solidFill>
                  <a:srgbClr val="606264"/>
                </a:solidFill>
                <a:latin typeface="Arial"/>
                <a:cs typeface="Arial"/>
              </a:rPr>
              <a:t>which, to a </a:t>
            </a:r>
            <a:r>
              <a:rPr dirty="0" sz="1800" spc="-15" b="1">
                <a:solidFill>
                  <a:srgbClr val="606264"/>
                </a:solidFill>
                <a:latin typeface="Arial"/>
                <a:cs typeface="Arial"/>
              </a:rPr>
              <a:t>varying </a:t>
            </a:r>
            <a:r>
              <a:rPr dirty="0" sz="1800" spc="-5" b="1">
                <a:solidFill>
                  <a:srgbClr val="606264"/>
                </a:solidFill>
                <a:latin typeface="Arial"/>
                <a:cs typeface="Arial"/>
              </a:rPr>
              <a:t>degree, can operate independent </a:t>
            </a:r>
            <a:r>
              <a:rPr dirty="0" sz="1800" b="1">
                <a:solidFill>
                  <a:srgbClr val="606264"/>
                </a:solidFill>
                <a:latin typeface="Arial"/>
                <a:cs typeface="Arial"/>
              </a:rPr>
              <a:t>of 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human</a:t>
            </a:r>
            <a:r>
              <a:rPr dirty="0" sz="1800" spc="-1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606264"/>
                </a:solidFill>
                <a:latin typeface="Arial"/>
                <a:cs typeface="Arial"/>
              </a:rPr>
              <a:t>interaction”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0875" y="1093723"/>
            <a:ext cx="7452995" cy="9817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</a:t>
            </a:r>
            <a:r>
              <a:rPr dirty="0" sz="1800" spc="-4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definition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750">
              <a:latin typeface="Times New Roman"/>
              <a:cs typeface="Times New Roman"/>
            </a:endParaRPr>
          </a:p>
          <a:p>
            <a:pPr marL="163195">
              <a:lnSpc>
                <a:spcPct val="100000"/>
              </a:lnSpc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For 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purpose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the regulatory scoping exercise,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is defined</a:t>
            </a:r>
            <a:r>
              <a:rPr dirty="0" sz="1800" spc="6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as: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8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0875" y="1134821"/>
            <a:ext cx="6465570" cy="2700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degrees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of</a:t>
            </a:r>
            <a:r>
              <a:rPr dirty="0" sz="1800" spc="-35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autonomy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506095" indent="-342900">
              <a:lnSpc>
                <a:spcPct val="100000"/>
              </a:lnSpc>
              <a:spcBef>
                <a:spcPts val="1230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Ship with automated processes and decision</a:t>
            </a:r>
            <a:r>
              <a:rPr dirty="0" sz="2000" spc="-12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support</a:t>
            </a:r>
            <a:endParaRPr sz="2000">
              <a:latin typeface="Arial"/>
              <a:cs typeface="Arial"/>
            </a:endParaRPr>
          </a:p>
          <a:p>
            <a:pPr marL="506095" indent="-342900">
              <a:lnSpc>
                <a:spcPct val="100000"/>
              </a:lnSpc>
              <a:spcBef>
                <a:spcPts val="1920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Remotely controlled ship with seafarers on</a:t>
            </a:r>
            <a:r>
              <a:rPr dirty="0" sz="2000" spc="-1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board</a:t>
            </a:r>
            <a:endParaRPr sz="2000">
              <a:latin typeface="Arial"/>
              <a:cs typeface="Arial"/>
            </a:endParaRPr>
          </a:p>
          <a:p>
            <a:pPr marL="506095" indent="-342900">
              <a:lnSpc>
                <a:spcPct val="100000"/>
              </a:lnSpc>
              <a:spcBef>
                <a:spcPts val="1925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Remotely controlled ship without seafarers on</a:t>
            </a:r>
            <a:r>
              <a:rPr dirty="0" sz="2000" spc="-1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board</a:t>
            </a:r>
            <a:endParaRPr sz="2000">
              <a:latin typeface="Arial"/>
              <a:cs typeface="Arial"/>
            </a:endParaRPr>
          </a:p>
          <a:p>
            <a:pPr marL="506095" indent="-342900">
              <a:lnSpc>
                <a:spcPct val="100000"/>
              </a:lnSpc>
              <a:spcBef>
                <a:spcPts val="1920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Fully autonomous</a:t>
            </a:r>
            <a:r>
              <a:rPr dirty="0" sz="2000" spc="-5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ship.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3948" y="292734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9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244" y="1089786"/>
            <a:ext cx="8018780" cy="3089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 methodology – the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2</a:t>
            </a:r>
            <a:r>
              <a:rPr dirty="0" sz="1800" spc="-6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steps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900">
              <a:latin typeface="Times New Roman"/>
              <a:cs typeface="Times New Roman"/>
            </a:endParaRPr>
          </a:p>
          <a:p>
            <a:pPr marL="260350" marR="676910" indent="-198120">
              <a:lnSpc>
                <a:spcPct val="110000"/>
              </a:lnSpc>
              <a:spcBef>
                <a:spcPts val="5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First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identify provisions in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IMO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instruments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which,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as currently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drafted:</a:t>
            </a:r>
            <a:endParaRPr sz="1800">
              <a:latin typeface="Arial"/>
              <a:cs typeface="Arial"/>
            </a:endParaRPr>
          </a:p>
          <a:p>
            <a:pPr marL="260350" indent="-198120">
              <a:lnSpc>
                <a:spcPct val="100000"/>
              </a:lnSpc>
              <a:spcBef>
                <a:spcPts val="1245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First step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“regulation by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regulation”</a:t>
            </a:r>
            <a:endParaRPr sz="1800">
              <a:latin typeface="Arial"/>
              <a:cs typeface="Arial"/>
            </a:endParaRPr>
          </a:p>
          <a:p>
            <a:pPr marL="260350" marR="5080" indent="-198120">
              <a:lnSpc>
                <a:spcPct val="110000"/>
              </a:lnSpc>
              <a:spcBef>
                <a:spcPts val="1035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Second </a:t>
            </a: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analyse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 determine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most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appropriate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way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addressing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operations, taking into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account,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inter alia, human element,  technology and operational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factors</a:t>
            </a:r>
            <a:r>
              <a:rPr dirty="0" sz="1800" spc="4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25">
                <a:solidFill>
                  <a:srgbClr val="606264"/>
                </a:solidFill>
                <a:latin typeface="Arial"/>
                <a:cs typeface="Arial"/>
              </a:rPr>
              <a:t>by:</a:t>
            </a:r>
            <a:endParaRPr sz="1800">
              <a:latin typeface="Arial"/>
              <a:cs typeface="Arial"/>
            </a:endParaRPr>
          </a:p>
          <a:p>
            <a:pPr marL="260350" indent="-198120">
              <a:lnSpc>
                <a:spcPct val="100000"/>
              </a:lnSpc>
              <a:spcBef>
                <a:spcPts val="1250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Second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step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“high</a:t>
            </a:r>
            <a:r>
              <a:rPr dirty="0" sz="1800" spc="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level”.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21143" y="1541845"/>
            <a:ext cx="7699377" cy="2887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92379" y="201549"/>
            <a:ext cx="5331460" cy="6356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Autonomous</a:t>
            </a:r>
            <a:r>
              <a:rPr dirty="0" sz="2000" spc="-20" b="1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ships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000" spc="-20" b="1">
                <a:solidFill>
                  <a:srgbClr val="606264"/>
                </a:solidFill>
                <a:latin typeface="Arial"/>
                <a:cs typeface="Arial"/>
              </a:rPr>
              <a:t>IMO’s </a:t>
            </a:r>
            <a:r>
              <a:rPr dirty="0" sz="2000" spc="-5" b="1">
                <a:solidFill>
                  <a:srgbClr val="606264"/>
                </a:solidFill>
                <a:latin typeface="Arial"/>
                <a:cs typeface="Arial"/>
              </a:rPr>
              <a:t>regulatory scoping exercise 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on</a:t>
            </a:r>
            <a:r>
              <a:rPr dirty="0" sz="2000" spc="-80" b="1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 spc="-5" b="1">
                <a:solidFill>
                  <a:srgbClr val="606264"/>
                </a:solidFill>
                <a:latin typeface="Arial"/>
                <a:cs typeface="Arial"/>
              </a:rPr>
              <a:t>MASS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10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06704" y="986790"/>
            <a:ext cx="38608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 documentation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step</a:t>
            </a:r>
            <a:r>
              <a:rPr dirty="0" sz="1800" spc="-114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4"/>
            <a:ext cx="429006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606264"/>
                </a:solidFill>
              </a:rPr>
              <a:t>Instruments to be</a:t>
            </a:r>
            <a:r>
              <a:rPr dirty="0" sz="2400" spc="-90">
                <a:solidFill>
                  <a:srgbClr val="606264"/>
                </a:solidFill>
              </a:rPr>
              <a:t> </a:t>
            </a:r>
            <a:r>
              <a:rPr dirty="0" sz="2400" spc="-5">
                <a:solidFill>
                  <a:srgbClr val="606264"/>
                </a:solidFill>
              </a:rPr>
              <a:t>considered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70687" y="836777"/>
            <a:ext cx="1605280" cy="3909695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COLREGs</a:t>
            </a:r>
            <a:r>
              <a:rPr dirty="0" sz="1400" spc="-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1972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CSC</a:t>
            </a:r>
            <a:r>
              <a:rPr dirty="0" sz="1400" spc="-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1972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LL</a:t>
            </a:r>
            <a:r>
              <a:rPr dirty="0" sz="1400" spc="-7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1966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LL PROT</a:t>
            </a:r>
            <a:r>
              <a:rPr dirty="0" sz="1400" spc="-1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1988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SAR</a:t>
            </a:r>
            <a:r>
              <a:rPr dirty="0" sz="1400" spc="-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SOLAS</a:t>
            </a:r>
            <a:r>
              <a:rPr dirty="0" sz="1400" spc="-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1974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SOLAS AGR</a:t>
            </a:r>
            <a:r>
              <a:rPr dirty="0" sz="1400" spc="-1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1996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SOLAS PROT</a:t>
            </a:r>
            <a:r>
              <a:rPr dirty="0" sz="1400" spc="-114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STCW</a:t>
            </a:r>
            <a:r>
              <a:rPr dirty="0" sz="1400" spc="-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1978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STCW-F</a:t>
            </a:r>
            <a:r>
              <a:rPr dirty="0" sz="1400" spc="-5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1995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STP</a:t>
            </a:r>
            <a:r>
              <a:rPr dirty="0" sz="1400" spc="-3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1971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25">
                <a:solidFill>
                  <a:srgbClr val="606264"/>
                </a:solidFill>
                <a:latin typeface="Arial"/>
                <a:cs typeface="Arial"/>
              </a:rPr>
              <a:t>SPACE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STP</a:t>
            </a:r>
            <a:r>
              <a:rPr dirty="0" sz="14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1973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TONNAGE</a:t>
            </a:r>
            <a:r>
              <a:rPr dirty="0" sz="1400" spc="-2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1969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006FC0"/>
                </a:solidFill>
                <a:latin typeface="Arial"/>
                <a:cs typeface="Arial"/>
              </a:rPr>
              <a:t>…and</a:t>
            </a:r>
            <a:r>
              <a:rPr dirty="0" sz="1400" spc="-3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006FC0"/>
                </a:solidFill>
                <a:latin typeface="Arial"/>
                <a:cs typeface="Arial"/>
              </a:rPr>
              <a:t>Codes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32050" y="785876"/>
            <a:ext cx="1322705" cy="19469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61594">
              <a:lnSpc>
                <a:spcPct val="100000"/>
              </a:lnSpc>
              <a:spcBef>
                <a:spcPts val="105"/>
              </a:spcBef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MARPOL</a:t>
            </a:r>
            <a:r>
              <a:rPr dirty="0" sz="1400" spc="-114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73/78  </a:t>
            </a:r>
            <a:r>
              <a:rPr dirty="0" sz="1400" spc="-25">
                <a:solidFill>
                  <a:srgbClr val="FF0000"/>
                </a:solidFill>
                <a:latin typeface="Arial"/>
                <a:cs typeface="Arial"/>
              </a:rPr>
              <a:t>FAL</a:t>
            </a:r>
            <a:r>
              <a:rPr dirty="0" sz="1400" spc="-8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1972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SUA</a:t>
            </a:r>
            <a:r>
              <a:rPr dirty="0" sz="1400" spc="-9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2005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30">
                <a:solidFill>
                  <a:srgbClr val="FF0000"/>
                </a:solidFill>
                <a:latin typeface="Arial"/>
                <a:cs typeface="Arial"/>
              </a:rPr>
              <a:t>SALVAGE </a:t>
            </a: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1989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OPRC</a:t>
            </a:r>
            <a:r>
              <a:rPr dirty="0" sz="1400" spc="-2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1990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CLC</a:t>
            </a:r>
            <a:r>
              <a:rPr dirty="0" sz="1400" spc="-1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1969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NUCLEAR</a:t>
            </a:r>
            <a:r>
              <a:rPr dirty="0" sz="1400" spc="-4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1971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HNS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1996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5">
                <a:solidFill>
                  <a:srgbClr val="FF0000"/>
                </a:solidFill>
                <a:latin typeface="Arial"/>
                <a:cs typeface="Arial"/>
              </a:rPr>
              <a:t>…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342631" y="260604"/>
            <a:ext cx="1357883" cy="19354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659880" y="1490471"/>
            <a:ext cx="1165860" cy="16642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7673340" y="2382011"/>
            <a:ext cx="1181100" cy="168402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7021068" y="3223260"/>
            <a:ext cx="1167383" cy="16581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632703" y="551687"/>
            <a:ext cx="1162811" cy="16596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371088" y="2840735"/>
            <a:ext cx="1330452" cy="188518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392167" y="929639"/>
            <a:ext cx="1143000" cy="163220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754623" y="3406138"/>
            <a:ext cx="1162812" cy="165811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799076" y="1735835"/>
            <a:ext cx="1327403" cy="188671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t>11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550875" y="1134821"/>
            <a:ext cx="6465570" cy="2700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degrees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of</a:t>
            </a:r>
            <a:r>
              <a:rPr dirty="0" sz="1800" spc="-35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autonomy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506095" indent="-342900">
              <a:lnSpc>
                <a:spcPct val="100000"/>
              </a:lnSpc>
              <a:spcBef>
                <a:spcPts val="1230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Ship with automated processes and decision</a:t>
            </a:r>
            <a:r>
              <a:rPr dirty="0" sz="2000" spc="-12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support</a:t>
            </a:r>
            <a:endParaRPr sz="2000">
              <a:latin typeface="Arial"/>
              <a:cs typeface="Arial"/>
            </a:endParaRPr>
          </a:p>
          <a:p>
            <a:pPr marL="506095" indent="-342900">
              <a:lnSpc>
                <a:spcPct val="100000"/>
              </a:lnSpc>
              <a:spcBef>
                <a:spcPts val="1920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Remotely controlled ship with seafarers on</a:t>
            </a:r>
            <a:r>
              <a:rPr dirty="0" sz="2000" spc="-1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board</a:t>
            </a:r>
            <a:endParaRPr sz="2000">
              <a:latin typeface="Arial"/>
              <a:cs typeface="Arial"/>
            </a:endParaRPr>
          </a:p>
          <a:p>
            <a:pPr marL="506095" indent="-342900">
              <a:lnSpc>
                <a:spcPct val="100000"/>
              </a:lnSpc>
              <a:spcBef>
                <a:spcPts val="1925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Remotely controlled ship without seafarers on</a:t>
            </a:r>
            <a:r>
              <a:rPr dirty="0" sz="2000" spc="-1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board</a:t>
            </a:r>
            <a:endParaRPr sz="2000">
              <a:latin typeface="Arial"/>
              <a:cs typeface="Arial"/>
            </a:endParaRPr>
          </a:p>
          <a:p>
            <a:pPr marL="506095" indent="-342900">
              <a:lnSpc>
                <a:spcPct val="100000"/>
              </a:lnSpc>
              <a:spcBef>
                <a:spcPts val="1920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Fully autonomous</a:t>
            </a:r>
            <a:r>
              <a:rPr dirty="0" sz="2000" spc="-5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ship.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3410" y="330530"/>
            <a:ext cx="5331460" cy="6362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Autonomous/Smart</a:t>
            </a:r>
            <a:r>
              <a:rPr dirty="0" sz="2000" spc="-3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3222" y="1179957"/>
            <a:ext cx="5546725" cy="2560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Timeline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for the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regulatory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scoping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exercise</a:t>
            </a:r>
            <a:r>
              <a:rPr dirty="0" sz="1800" spc="-35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(MSC)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spcBef>
                <a:spcPts val="1305"/>
              </a:spcBef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First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January-April-September</a:t>
            </a:r>
            <a:r>
              <a:rPr dirty="0" sz="1800" spc="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2019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A0DE"/>
              </a:buClr>
              <a:buFont typeface="Arial"/>
              <a:buChar char="•"/>
            </a:pPr>
            <a:endParaRPr sz="16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Inter-Sessional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Working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Group September</a:t>
            </a:r>
            <a:r>
              <a:rPr dirty="0" sz="1800" spc="5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2019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A0DE"/>
              </a:buClr>
              <a:buFont typeface="Arial"/>
              <a:buChar char="•"/>
            </a:pPr>
            <a:endParaRPr sz="16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Second </a:t>
            </a: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October-December</a:t>
            </a:r>
            <a:r>
              <a:rPr dirty="0" sz="1800" spc="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A0DE"/>
              </a:buClr>
              <a:buFont typeface="Arial"/>
              <a:buChar char="•"/>
            </a:pPr>
            <a:endParaRPr sz="16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>
                <a:solidFill>
                  <a:srgbClr val="7E7E7E"/>
                </a:solidFill>
                <a:latin typeface="Arial"/>
                <a:cs typeface="Arial"/>
              </a:rPr>
              <a:t>MSC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102 Final consideration: May</a:t>
            </a:r>
            <a:r>
              <a:rPr dirty="0" sz="1800" spc="4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2020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0783" y="280796"/>
            <a:ext cx="5334000" cy="6362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Autonomous/Smart</a:t>
            </a:r>
            <a:r>
              <a:rPr dirty="0" sz="2000" spc="-35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15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5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3080" y="979170"/>
            <a:ext cx="47377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List of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instruments and volunteering</a:t>
            </a:r>
            <a:r>
              <a:rPr dirty="0" sz="1800" spc="4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States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74725" y="1460372"/>
          <a:ext cx="6095365" cy="31311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0175"/>
                <a:gridCol w="934719"/>
                <a:gridCol w="842009"/>
                <a:gridCol w="1309370"/>
                <a:gridCol w="1590039"/>
              </a:tblGrid>
              <a:tr h="52108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0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Instrument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2225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Chapter/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Section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702945" algn="l"/>
                        </a:tabLst>
                      </a:pP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Degree	of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autonomy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algn="just" marL="32384" marR="23495">
                        <a:lnSpc>
                          <a:spcPct val="100600"/>
                        </a:lnSpc>
                        <a:spcBef>
                          <a:spcPts val="204"/>
                        </a:spcBef>
                        <a:tabLst>
                          <a:tab pos="998855" algn="l"/>
                        </a:tabLst>
                      </a:pPr>
                      <a:r>
                        <a:rPr dirty="0" sz="1000" spc="1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000" spc="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000" spc="-3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0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er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</a:t>
                      </a:r>
                      <a:r>
                        <a:rPr dirty="0" sz="10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000" spc="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  </a:t>
                      </a: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preparing the initial  review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Supporting/assisting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1974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338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II-1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France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 marR="100965">
                        <a:lnSpc>
                          <a:spcPct val="101099"/>
                        </a:lnSpc>
                        <a:spcBef>
                          <a:spcPts val="20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Sweden, Iran (Islamic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Republic 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of)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10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II-2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III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Netherlands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Belgium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09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IV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Turkey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China,</a:t>
                      </a:r>
                      <a:r>
                        <a:rPr dirty="0"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3126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V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China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Denmark, Japan,</a:t>
                      </a:r>
                      <a:r>
                        <a:rPr dirty="0" sz="9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Singapore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5">
                          <a:latin typeface="Times New Roman"/>
                          <a:cs typeface="Times New Roman"/>
                        </a:rPr>
                        <a:t>VI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VII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3381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IX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Norway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China, Republic of</a:t>
                      </a:r>
                      <a:r>
                        <a:rPr dirty="0" sz="90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Korea,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Russian</a:t>
                      </a:r>
                      <a:r>
                        <a:rPr dirty="0"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Federation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201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XI-1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Finland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1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XI-2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Finland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0783" y="259537"/>
            <a:ext cx="5333365" cy="6362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Autonomous/Smart</a:t>
            </a:r>
            <a:r>
              <a:rPr dirty="0" sz="2000" spc="-3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7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3080" y="967181"/>
            <a:ext cx="283400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List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of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instruments</a:t>
            </a:r>
            <a:r>
              <a:rPr dirty="0" sz="1800" spc="-2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cont’d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56247" y="1492250"/>
          <a:ext cx="6264275" cy="3111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38910"/>
                <a:gridCol w="960754"/>
                <a:gridCol w="864869"/>
                <a:gridCol w="1344929"/>
                <a:gridCol w="1633854"/>
              </a:tblGrid>
              <a:tr h="3407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Instrument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54000" indent="233045">
                        <a:lnSpc>
                          <a:spcPct val="101099"/>
                        </a:lnSpc>
                        <a:spcBef>
                          <a:spcPts val="175"/>
                        </a:spcBef>
                      </a:pP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/  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Section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2860">
                        <a:lnSpc>
                          <a:spcPct val="101099"/>
                        </a:lnSpc>
                        <a:spcBef>
                          <a:spcPts val="175"/>
                        </a:spcBef>
                        <a:tabLst>
                          <a:tab pos="740410" algn="l"/>
                        </a:tabLst>
                      </a:pP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	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of  autonomy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2860">
                        <a:lnSpc>
                          <a:spcPct val="101099"/>
                        </a:lnSpc>
                        <a:spcBef>
                          <a:spcPts val="175"/>
                        </a:spcBef>
                      </a:pP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Member 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State 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preparing  the initial</a:t>
                      </a:r>
                      <a:r>
                        <a:rPr dirty="0" sz="900" spc="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review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Supporting/assisting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</a:tr>
              <a:tr h="183896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 AGR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1996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76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 PROT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1978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95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 PROT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1988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426466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STCW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1978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and STCW</a:t>
                      </a:r>
                      <a:r>
                        <a:rPr dirty="0" sz="800" spc="-7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Code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United</a:t>
                      </a:r>
                      <a:r>
                        <a:rPr dirty="0" sz="8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States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4955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Japan,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New Zealand, Republic</a:t>
                      </a:r>
                      <a:r>
                        <a:rPr dirty="0" sz="800" spc="-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of  </a:t>
                      </a:r>
                      <a:r>
                        <a:rPr dirty="0" sz="800" spc="-10">
                          <a:latin typeface="Times New Roman"/>
                          <a:cs typeface="Times New Roman"/>
                        </a:rPr>
                        <a:t>Korea, </a:t>
                      </a:r>
                      <a:r>
                        <a:rPr dirty="0" sz="800">
                          <a:latin typeface="Times New Roman"/>
                          <a:cs typeface="Times New Roman"/>
                        </a:rPr>
                        <a:t>Russian</a:t>
                      </a:r>
                      <a:r>
                        <a:rPr dirty="0" sz="8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Federation,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76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STCW-F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1995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Japan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New</a:t>
                      </a:r>
                      <a:r>
                        <a:rPr dirty="0" sz="8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Zealand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309371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COLREG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1972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Marshall</a:t>
                      </a:r>
                      <a:r>
                        <a:rPr dirty="0" sz="8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Islands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844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China, Japan,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Singapore,</a:t>
                      </a:r>
                      <a:r>
                        <a:rPr dirty="0" sz="800" spc="-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United  States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96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CSC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1972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Japan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Finland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76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LL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1966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India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95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LL PROT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1988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India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81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SAR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1979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Spain,</a:t>
                      </a:r>
                      <a:r>
                        <a:rPr dirty="0" sz="8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France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Turkey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32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SPACE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STP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1973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832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STP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1971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45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TONNAGE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1969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1167" y="570356"/>
            <a:ext cx="522287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>
                <a:solidFill>
                  <a:srgbClr val="606264"/>
                </a:solidFill>
              </a:rPr>
              <a:t>Summing up and final</a:t>
            </a:r>
            <a:r>
              <a:rPr dirty="0" sz="2800" spc="20">
                <a:solidFill>
                  <a:srgbClr val="606264"/>
                </a:solidFill>
              </a:rPr>
              <a:t> </a:t>
            </a:r>
            <a:r>
              <a:rPr dirty="0" sz="2800" spc="-5">
                <a:solidFill>
                  <a:srgbClr val="606264"/>
                </a:solidFill>
              </a:rPr>
              <a:t>remarks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1167" y="1347343"/>
            <a:ext cx="7566025" cy="3318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257810" indent="-342900">
              <a:lnSpc>
                <a:spcPct val="110000"/>
              </a:lnSpc>
              <a:spcBef>
                <a:spcPts val="10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Regulatory scoping exercise on Maritime Autonomous Surface Ships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(MASS)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45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High level</a:t>
            </a:r>
            <a:r>
              <a:rPr dirty="0" sz="1800" spc="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exercise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5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Deadlines 2020/2023 so</a:t>
            </a:r>
            <a:r>
              <a:rPr dirty="0" sz="1800" spc="4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far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5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MSC, LEG --- MEPC,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30">
                <a:solidFill>
                  <a:srgbClr val="606264"/>
                </a:solidFill>
                <a:latin typeface="Arial"/>
                <a:cs typeface="Arial"/>
              </a:rPr>
              <a:t>FAL?</a:t>
            </a:r>
            <a:endParaRPr sz="1800">
              <a:latin typeface="Arial"/>
              <a:cs typeface="Arial"/>
            </a:endParaRPr>
          </a:p>
          <a:p>
            <a:pPr marL="355600" marR="35560" indent="-342900">
              <a:lnSpc>
                <a:spcPct val="110100"/>
              </a:lnSpc>
              <a:spcBef>
                <a:spcPts val="430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Participation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all stakeholders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is required: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IMO,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ship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owners, </a:t>
            </a:r>
            <a:r>
              <a:rPr dirty="0" sz="1800" spc="-20">
                <a:solidFill>
                  <a:srgbClr val="606264"/>
                </a:solidFill>
                <a:latin typeface="Arial"/>
                <a:cs typeface="Arial"/>
              </a:rPr>
              <a:t>industry, 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Administrations, shore services, other international organizations,  amongst</a:t>
            </a:r>
            <a:r>
              <a:rPr dirty="0" sz="1800" spc="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others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45"/>
              </a:spcBef>
              <a:buClr>
                <a:srgbClr val="00A0DE"/>
              </a:buClr>
              <a:buSzPct val="83333"/>
              <a:buChar char="•"/>
              <a:tabLst>
                <a:tab pos="354965" algn="l"/>
                <a:tab pos="35560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MSC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101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consider proposals related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the development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</a:t>
            </a:r>
            <a:r>
              <a:rPr dirty="0" sz="1800" spc="6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guidance</a:t>
            </a:r>
            <a:endParaRPr sz="18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219"/>
              </a:spcBef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for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MASS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trials.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2794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6FC0"/>
                </a:solidFill>
              </a:rPr>
              <a:t>Thank you </a:t>
            </a:r>
            <a:r>
              <a:rPr dirty="0"/>
              <a:t>for your</a:t>
            </a:r>
            <a:r>
              <a:rPr dirty="0" spc="-155"/>
              <a:t> </a:t>
            </a:r>
            <a:r>
              <a:rPr dirty="0"/>
              <a:t>attention!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22370" y="2731770"/>
            <a:ext cx="170307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>
                <a:solidFill>
                  <a:srgbClr val="606264"/>
                </a:solidFill>
                <a:latin typeface="Arial"/>
                <a:cs typeface="Arial"/>
              </a:rPr>
              <a:t>Questions?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0952" cy="51434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505700" y="4554482"/>
            <a:ext cx="300355" cy="302895"/>
          </a:xfrm>
          <a:custGeom>
            <a:avLst/>
            <a:gdLst/>
            <a:ahLst/>
            <a:cxnLst/>
            <a:rect l="l" t="t" r="r" b="b"/>
            <a:pathLst>
              <a:path w="300354" h="302895">
                <a:moveTo>
                  <a:pt x="300062" y="0"/>
                </a:moveTo>
                <a:lnTo>
                  <a:pt x="132289" y="0"/>
                </a:lnTo>
                <a:lnTo>
                  <a:pt x="300062" y="169073"/>
                </a:lnTo>
                <a:lnTo>
                  <a:pt x="300062" y="0"/>
                </a:lnTo>
                <a:close/>
              </a:path>
              <a:path w="300354" h="302895">
                <a:moveTo>
                  <a:pt x="178310" y="180674"/>
                </a:moveTo>
                <a:lnTo>
                  <a:pt x="57519" y="302409"/>
                </a:lnTo>
                <a:lnTo>
                  <a:pt x="299104" y="302409"/>
                </a:lnTo>
                <a:lnTo>
                  <a:pt x="178310" y="180674"/>
                </a:lnTo>
                <a:close/>
              </a:path>
              <a:path w="300354" h="302895">
                <a:moveTo>
                  <a:pt x="0" y="0"/>
                </a:moveTo>
                <a:lnTo>
                  <a:pt x="0" y="227048"/>
                </a:lnTo>
                <a:lnTo>
                  <a:pt x="112163" y="114007"/>
                </a:lnTo>
                <a:lnTo>
                  <a:pt x="0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893960" y="4559310"/>
            <a:ext cx="945515" cy="127635"/>
          </a:xfrm>
          <a:custGeom>
            <a:avLst/>
            <a:gdLst/>
            <a:ahLst/>
            <a:cxnLst/>
            <a:rect l="l" t="t" r="r" b="b"/>
            <a:pathLst>
              <a:path w="945515" h="127635">
                <a:moveTo>
                  <a:pt x="58474" y="24153"/>
                </a:moveTo>
                <a:lnTo>
                  <a:pt x="30680" y="24153"/>
                </a:lnTo>
                <a:lnTo>
                  <a:pt x="30680" y="123676"/>
                </a:lnTo>
                <a:lnTo>
                  <a:pt x="58474" y="123676"/>
                </a:lnTo>
                <a:lnTo>
                  <a:pt x="58474" y="24153"/>
                </a:lnTo>
                <a:close/>
              </a:path>
              <a:path w="945515" h="127635">
                <a:moveTo>
                  <a:pt x="88197" y="1931"/>
                </a:moveTo>
                <a:lnTo>
                  <a:pt x="0" y="1931"/>
                </a:lnTo>
                <a:lnTo>
                  <a:pt x="0" y="24153"/>
                </a:lnTo>
                <a:lnTo>
                  <a:pt x="88197" y="24153"/>
                </a:lnTo>
                <a:lnTo>
                  <a:pt x="88197" y="1931"/>
                </a:lnTo>
                <a:close/>
              </a:path>
              <a:path w="945515" h="127635">
                <a:moveTo>
                  <a:pt x="148587" y="1931"/>
                </a:moveTo>
                <a:lnTo>
                  <a:pt x="109285" y="1931"/>
                </a:lnTo>
                <a:lnTo>
                  <a:pt x="109285" y="123676"/>
                </a:lnTo>
                <a:lnTo>
                  <a:pt x="135163" y="123676"/>
                </a:lnTo>
                <a:lnTo>
                  <a:pt x="135163" y="74391"/>
                </a:lnTo>
                <a:lnTo>
                  <a:pt x="171986" y="74391"/>
                </a:lnTo>
                <a:lnTo>
                  <a:pt x="169676" y="69563"/>
                </a:lnTo>
                <a:lnTo>
                  <a:pt x="180552" y="64719"/>
                </a:lnTo>
                <a:lnTo>
                  <a:pt x="187655" y="57612"/>
                </a:lnTo>
                <a:lnTo>
                  <a:pt x="188732" y="55079"/>
                </a:lnTo>
                <a:lnTo>
                  <a:pt x="135163" y="55079"/>
                </a:lnTo>
                <a:lnTo>
                  <a:pt x="135163" y="21256"/>
                </a:lnTo>
                <a:lnTo>
                  <a:pt x="189149" y="21256"/>
                </a:lnTo>
                <a:lnTo>
                  <a:pt x="188497" y="18236"/>
                </a:lnTo>
                <a:lnTo>
                  <a:pt x="177830" y="7486"/>
                </a:lnTo>
                <a:lnTo>
                  <a:pt x="163567" y="2897"/>
                </a:lnTo>
                <a:lnTo>
                  <a:pt x="148587" y="1931"/>
                </a:lnTo>
                <a:close/>
              </a:path>
              <a:path w="945515" h="127635">
                <a:moveTo>
                  <a:pt x="171986" y="74391"/>
                </a:moveTo>
                <a:lnTo>
                  <a:pt x="143798" y="74391"/>
                </a:lnTo>
                <a:lnTo>
                  <a:pt x="166802" y="123676"/>
                </a:lnTo>
                <a:lnTo>
                  <a:pt x="195566" y="123676"/>
                </a:lnTo>
                <a:lnTo>
                  <a:pt x="171986" y="74391"/>
                </a:lnTo>
                <a:close/>
              </a:path>
              <a:path w="945515" h="127635">
                <a:moveTo>
                  <a:pt x="189149" y="21256"/>
                </a:moveTo>
                <a:lnTo>
                  <a:pt x="153377" y="21256"/>
                </a:lnTo>
                <a:lnTo>
                  <a:pt x="157222" y="22222"/>
                </a:lnTo>
                <a:lnTo>
                  <a:pt x="162970" y="24153"/>
                </a:lnTo>
                <a:lnTo>
                  <a:pt x="165844" y="28981"/>
                </a:lnTo>
                <a:lnTo>
                  <a:pt x="165844" y="43478"/>
                </a:lnTo>
                <a:lnTo>
                  <a:pt x="164886" y="50238"/>
                </a:lnTo>
                <a:lnTo>
                  <a:pt x="156264" y="53147"/>
                </a:lnTo>
                <a:lnTo>
                  <a:pt x="152419" y="55079"/>
                </a:lnTo>
                <a:lnTo>
                  <a:pt x="188732" y="55079"/>
                </a:lnTo>
                <a:lnTo>
                  <a:pt x="191523" y="48510"/>
                </a:lnTo>
                <a:lnTo>
                  <a:pt x="192693" y="37684"/>
                </a:lnTo>
                <a:lnTo>
                  <a:pt x="189149" y="21256"/>
                </a:lnTo>
                <a:close/>
              </a:path>
              <a:path w="945515" h="127635">
                <a:moveTo>
                  <a:pt x="276087" y="1931"/>
                </a:moveTo>
                <a:lnTo>
                  <a:pt x="244461" y="1931"/>
                </a:lnTo>
                <a:lnTo>
                  <a:pt x="209949" y="123676"/>
                </a:lnTo>
                <a:lnTo>
                  <a:pt x="235827" y="123676"/>
                </a:lnTo>
                <a:lnTo>
                  <a:pt x="242533" y="99523"/>
                </a:lnTo>
                <a:lnTo>
                  <a:pt x="304521" y="99523"/>
                </a:lnTo>
                <a:lnTo>
                  <a:pt x="298609" y="79232"/>
                </a:lnTo>
                <a:lnTo>
                  <a:pt x="247335" y="79232"/>
                </a:lnTo>
                <a:lnTo>
                  <a:pt x="259789" y="24153"/>
                </a:lnTo>
                <a:lnTo>
                  <a:pt x="282562" y="24153"/>
                </a:lnTo>
                <a:lnTo>
                  <a:pt x="276087" y="1931"/>
                </a:lnTo>
                <a:close/>
              </a:path>
              <a:path w="945515" h="127635">
                <a:moveTo>
                  <a:pt x="304521" y="99523"/>
                </a:moveTo>
                <a:lnTo>
                  <a:pt x="278974" y="99523"/>
                </a:lnTo>
                <a:lnTo>
                  <a:pt x="285680" y="123676"/>
                </a:lnTo>
                <a:lnTo>
                  <a:pt x="311558" y="123676"/>
                </a:lnTo>
                <a:lnTo>
                  <a:pt x="304521" y="99523"/>
                </a:lnTo>
                <a:close/>
              </a:path>
              <a:path w="945515" h="127635">
                <a:moveTo>
                  <a:pt x="282562" y="24153"/>
                </a:moveTo>
                <a:lnTo>
                  <a:pt x="260747" y="24153"/>
                </a:lnTo>
                <a:lnTo>
                  <a:pt x="274171" y="79232"/>
                </a:lnTo>
                <a:lnTo>
                  <a:pt x="298609" y="79232"/>
                </a:lnTo>
                <a:lnTo>
                  <a:pt x="282562" y="24153"/>
                </a:lnTo>
                <a:close/>
              </a:path>
              <a:path w="945515" h="127635">
                <a:moveTo>
                  <a:pt x="357579" y="1931"/>
                </a:moveTo>
                <a:lnTo>
                  <a:pt x="331688" y="1931"/>
                </a:lnTo>
                <a:lnTo>
                  <a:pt x="331688" y="123676"/>
                </a:lnTo>
                <a:lnTo>
                  <a:pt x="356621" y="123676"/>
                </a:lnTo>
                <a:lnTo>
                  <a:pt x="356501" y="61838"/>
                </a:lnTo>
                <a:lnTo>
                  <a:pt x="355663" y="48306"/>
                </a:lnTo>
                <a:lnTo>
                  <a:pt x="355663" y="44444"/>
                </a:lnTo>
                <a:lnTo>
                  <a:pt x="380458" y="44444"/>
                </a:lnTo>
                <a:lnTo>
                  <a:pt x="357579" y="1931"/>
                </a:lnTo>
                <a:close/>
              </a:path>
              <a:path w="945515" h="127635">
                <a:moveTo>
                  <a:pt x="380458" y="44444"/>
                </a:moveTo>
                <a:lnTo>
                  <a:pt x="356621" y="44444"/>
                </a:lnTo>
                <a:lnTo>
                  <a:pt x="362369" y="59907"/>
                </a:lnTo>
                <a:lnTo>
                  <a:pt x="365243" y="64735"/>
                </a:lnTo>
                <a:lnTo>
                  <a:pt x="397839" y="123676"/>
                </a:lnTo>
                <a:lnTo>
                  <a:pt x="418927" y="123676"/>
                </a:lnTo>
                <a:lnTo>
                  <a:pt x="418927" y="73425"/>
                </a:lnTo>
                <a:lnTo>
                  <a:pt x="394965" y="73425"/>
                </a:lnTo>
                <a:lnTo>
                  <a:pt x="394965" y="72460"/>
                </a:lnTo>
                <a:lnTo>
                  <a:pt x="393049" y="68597"/>
                </a:lnTo>
                <a:lnTo>
                  <a:pt x="392091" y="67632"/>
                </a:lnTo>
                <a:lnTo>
                  <a:pt x="391133" y="64735"/>
                </a:lnTo>
                <a:lnTo>
                  <a:pt x="389217" y="61838"/>
                </a:lnTo>
                <a:lnTo>
                  <a:pt x="388260" y="58941"/>
                </a:lnTo>
                <a:lnTo>
                  <a:pt x="380458" y="44444"/>
                </a:lnTo>
                <a:close/>
              </a:path>
              <a:path w="945515" h="127635">
                <a:moveTo>
                  <a:pt x="418927" y="1931"/>
                </a:moveTo>
                <a:lnTo>
                  <a:pt x="394965" y="1931"/>
                </a:lnTo>
                <a:lnTo>
                  <a:pt x="395039" y="61838"/>
                </a:lnTo>
                <a:lnTo>
                  <a:pt x="395923" y="73425"/>
                </a:lnTo>
                <a:lnTo>
                  <a:pt x="418927" y="73425"/>
                </a:lnTo>
                <a:lnTo>
                  <a:pt x="418927" y="1931"/>
                </a:lnTo>
                <a:close/>
              </a:path>
              <a:path w="945515" h="127635">
                <a:moveTo>
                  <a:pt x="462075" y="88888"/>
                </a:moveTo>
                <a:lnTo>
                  <a:pt x="441944" y="102420"/>
                </a:lnTo>
                <a:lnTo>
                  <a:pt x="450314" y="114497"/>
                </a:lnTo>
                <a:lnTo>
                  <a:pt x="460034" y="122226"/>
                </a:lnTo>
                <a:lnTo>
                  <a:pt x="471732" y="126331"/>
                </a:lnTo>
                <a:lnTo>
                  <a:pt x="486037" y="127539"/>
                </a:lnTo>
                <a:lnTo>
                  <a:pt x="491784" y="127539"/>
                </a:lnTo>
                <a:lnTo>
                  <a:pt x="502335" y="125607"/>
                </a:lnTo>
                <a:lnTo>
                  <a:pt x="509041" y="120779"/>
                </a:lnTo>
                <a:lnTo>
                  <a:pt x="519017" y="112532"/>
                </a:lnTo>
                <a:lnTo>
                  <a:pt x="523056" y="105317"/>
                </a:lnTo>
                <a:lnTo>
                  <a:pt x="485079" y="105317"/>
                </a:lnTo>
                <a:lnTo>
                  <a:pt x="477712" y="104245"/>
                </a:lnTo>
                <a:lnTo>
                  <a:pt x="471421" y="101090"/>
                </a:lnTo>
                <a:lnTo>
                  <a:pt x="466208" y="95942"/>
                </a:lnTo>
                <a:lnTo>
                  <a:pt x="462075" y="88888"/>
                </a:lnTo>
                <a:close/>
              </a:path>
              <a:path w="945515" h="127635">
                <a:moveTo>
                  <a:pt x="483163" y="0"/>
                </a:moveTo>
                <a:lnTo>
                  <a:pt x="466509" y="2431"/>
                </a:lnTo>
                <a:lnTo>
                  <a:pt x="454166" y="9302"/>
                </a:lnTo>
                <a:lnTo>
                  <a:pt x="446497" y="19977"/>
                </a:lnTo>
                <a:lnTo>
                  <a:pt x="443860" y="33822"/>
                </a:lnTo>
                <a:lnTo>
                  <a:pt x="446691" y="49249"/>
                </a:lnTo>
                <a:lnTo>
                  <a:pt x="454286" y="60146"/>
                </a:lnTo>
                <a:lnTo>
                  <a:pt x="465296" y="67782"/>
                </a:lnTo>
                <a:lnTo>
                  <a:pt x="478373" y="73425"/>
                </a:lnTo>
                <a:lnTo>
                  <a:pt x="489651" y="77793"/>
                </a:lnTo>
                <a:lnTo>
                  <a:pt x="496705" y="81524"/>
                </a:lnTo>
                <a:lnTo>
                  <a:pt x="500344" y="85795"/>
                </a:lnTo>
                <a:lnTo>
                  <a:pt x="501377" y="91785"/>
                </a:lnTo>
                <a:lnTo>
                  <a:pt x="501377" y="102420"/>
                </a:lnTo>
                <a:lnTo>
                  <a:pt x="490826" y="105317"/>
                </a:lnTo>
                <a:lnTo>
                  <a:pt x="523056" y="105317"/>
                </a:lnTo>
                <a:lnTo>
                  <a:pt x="524140" y="103380"/>
                </a:lnTo>
                <a:lnTo>
                  <a:pt x="526027" y="94956"/>
                </a:lnTo>
                <a:lnTo>
                  <a:pt x="526297" y="88888"/>
                </a:lnTo>
                <a:lnTo>
                  <a:pt x="526297" y="77301"/>
                </a:lnTo>
                <a:lnTo>
                  <a:pt x="521507" y="69563"/>
                </a:lnTo>
                <a:lnTo>
                  <a:pt x="519591" y="67632"/>
                </a:lnTo>
                <a:lnTo>
                  <a:pt x="514801" y="60872"/>
                </a:lnTo>
                <a:lnTo>
                  <a:pt x="506167" y="56044"/>
                </a:lnTo>
                <a:lnTo>
                  <a:pt x="499461" y="53147"/>
                </a:lnTo>
                <a:lnTo>
                  <a:pt x="484121" y="47341"/>
                </a:lnTo>
                <a:lnTo>
                  <a:pt x="476457" y="45409"/>
                </a:lnTo>
                <a:lnTo>
                  <a:pt x="468780" y="41547"/>
                </a:lnTo>
                <a:lnTo>
                  <a:pt x="468780" y="21256"/>
                </a:lnTo>
                <a:lnTo>
                  <a:pt x="523423" y="21256"/>
                </a:lnTo>
                <a:lnTo>
                  <a:pt x="515652" y="11824"/>
                </a:lnTo>
                <a:lnTo>
                  <a:pt x="506531" y="5196"/>
                </a:lnTo>
                <a:lnTo>
                  <a:pt x="495790" y="1284"/>
                </a:lnTo>
                <a:lnTo>
                  <a:pt x="483163" y="0"/>
                </a:lnTo>
                <a:close/>
              </a:path>
              <a:path w="945515" h="127635">
                <a:moveTo>
                  <a:pt x="523423" y="21256"/>
                </a:moveTo>
                <a:lnTo>
                  <a:pt x="491784" y="21256"/>
                </a:lnTo>
                <a:lnTo>
                  <a:pt x="499461" y="27050"/>
                </a:lnTo>
                <a:lnTo>
                  <a:pt x="503293" y="34788"/>
                </a:lnTo>
                <a:lnTo>
                  <a:pt x="523423" y="21256"/>
                </a:lnTo>
                <a:close/>
              </a:path>
              <a:path w="945515" h="127635">
                <a:moveTo>
                  <a:pt x="588616" y="1931"/>
                </a:moveTo>
                <a:lnTo>
                  <a:pt x="548356" y="1931"/>
                </a:lnTo>
                <a:lnTo>
                  <a:pt x="548356" y="123676"/>
                </a:lnTo>
                <a:lnTo>
                  <a:pt x="575192" y="123676"/>
                </a:lnTo>
                <a:lnTo>
                  <a:pt x="575192" y="78266"/>
                </a:lnTo>
                <a:lnTo>
                  <a:pt x="589574" y="77301"/>
                </a:lnTo>
                <a:lnTo>
                  <a:pt x="627679" y="61836"/>
                </a:lnTo>
                <a:lnTo>
                  <a:pt x="629486" y="57975"/>
                </a:lnTo>
                <a:lnTo>
                  <a:pt x="575192" y="57975"/>
                </a:lnTo>
                <a:lnTo>
                  <a:pt x="575192" y="22222"/>
                </a:lnTo>
                <a:lnTo>
                  <a:pt x="629886" y="22222"/>
                </a:lnTo>
                <a:lnTo>
                  <a:pt x="627200" y="17213"/>
                </a:lnTo>
                <a:lnTo>
                  <a:pt x="622171" y="11600"/>
                </a:lnTo>
                <a:lnTo>
                  <a:pt x="616520" y="7639"/>
                </a:lnTo>
                <a:lnTo>
                  <a:pt x="609345" y="4588"/>
                </a:lnTo>
                <a:lnTo>
                  <a:pt x="600194" y="2625"/>
                </a:lnTo>
                <a:lnTo>
                  <a:pt x="588616" y="1931"/>
                </a:lnTo>
                <a:close/>
              </a:path>
              <a:path w="945515" h="127635">
                <a:moveTo>
                  <a:pt x="629886" y="22222"/>
                </a:moveTo>
                <a:lnTo>
                  <a:pt x="593406" y="22222"/>
                </a:lnTo>
                <a:lnTo>
                  <a:pt x="597238" y="24153"/>
                </a:lnTo>
                <a:lnTo>
                  <a:pt x="601083" y="25119"/>
                </a:lnTo>
                <a:lnTo>
                  <a:pt x="605873" y="28015"/>
                </a:lnTo>
                <a:lnTo>
                  <a:pt x="605873" y="52182"/>
                </a:lnTo>
                <a:lnTo>
                  <a:pt x="598196" y="56044"/>
                </a:lnTo>
                <a:lnTo>
                  <a:pt x="596280" y="56044"/>
                </a:lnTo>
                <a:lnTo>
                  <a:pt x="592448" y="57975"/>
                </a:lnTo>
                <a:lnTo>
                  <a:pt x="629486" y="57975"/>
                </a:lnTo>
                <a:lnTo>
                  <a:pt x="631930" y="52750"/>
                </a:lnTo>
                <a:lnTo>
                  <a:pt x="633667" y="40581"/>
                </a:lnTo>
                <a:lnTo>
                  <a:pt x="632948" y="31702"/>
                </a:lnTo>
                <a:lnTo>
                  <a:pt x="630793" y="23913"/>
                </a:lnTo>
                <a:lnTo>
                  <a:pt x="629886" y="22222"/>
                </a:lnTo>
                <a:close/>
              </a:path>
              <a:path w="945515" h="127635">
                <a:moveTo>
                  <a:pt x="693112" y="0"/>
                </a:moveTo>
                <a:lnTo>
                  <a:pt x="657146" y="18784"/>
                </a:lnTo>
                <a:lnTo>
                  <a:pt x="651881" y="45409"/>
                </a:lnTo>
                <a:lnTo>
                  <a:pt x="651881" y="83094"/>
                </a:lnTo>
                <a:lnTo>
                  <a:pt x="671660" y="122588"/>
                </a:lnTo>
                <a:lnTo>
                  <a:pt x="692154" y="127539"/>
                </a:lnTo>
                <a:lnTo>
                  <a:pt x="699131" y="127071"/>
                </a:lnTo>
                <a:lnTo>
                  <a:pt x="730713" y="105317"/>
                </a:lnTo>
                <a:lnTo>
                  <a:pt x="693112" y="105317"/>
                </a:lnTo>
                <a:lnTo>
                  <a:pt x="686010" y="103610"/>
                </a:lnTo>
                <a:lnTo>
                  <a:pt x="681605" y="98913"/>
                </a:lnTo>
                <a:lnTo>
                  <a:pt x="679359" y="91862"/>
                </a:lnTo>
                <a:lnTo>
                  <a:pt x="678730" y="83094"/>
                </a:lnTo>
                <a:lnTo>
                  <a:pt x="678730" y="22222"/>
                </a:lnTo>
                <a:lnTo>
                  <a:pt x="731103" y="22222"/>
                </a:lnTo>
                <a:lnTo>
                  <a:pt x="729226" y="17622"/>
                </a:lnTo>
                <a:lnTo>
                  <a:pt x="724751" y="11600"/>
                </a:lnTo>
                <a:lnTo>
                  <a:pt x="717918" y="6115"/>
                </a:lnTo>
                <a:lnTo>
                  <a:pt x="710368" y="2536"/>
                </a:lnTo>
                <a:lnTo>
                  <a:pt x="702101" y="588"/>
                </a:lnTo>
                <a:lnTo>
                  <a:pt x="693112" y="0"/>
                </a:lnTo>
                <a:close/>
              </a:path>
              <a:path w="945515" h="127635">
                <a:moveTo>
                  <a:pt x="731103" y="22222"/>
                </a:moveTo>
                <a:lnTo>
                  <a:pt x="707494" y="22222"/>
                </a:lnTo>
                <a:lnTo>
                  <a:pt x="707494" y="83094"/>
                </a:lnTo>
                <a:lnTo>
                  <a:pt x="707270" y="90233"/>
                </a:lnTo>
                <a:lnTo>
                  <a:pt x="705697" y="97464"/>
                </a:lnTo>
                <a:lnTo>
                  <a:pt x="701427" y="103066"/>
                </a:lnTo>
                <a:lnTo>
                  <a:pt x="693112" y="105317"/>
                </a:lnTo>
                <a:lnTo>
                  <a:pt x="730713" y="105317"/>
                </a:lnTo>
                <a:lnTo>
                  <a:pt x="732893" y="99878"/>
                </a:lnTo>
                <a:lnTo>
                  <a:pt x="734720" y="90112"/>
                </a:lnTo>
                <a:lnTo>
                  <a:pt x="735288" y="78266"/>
                </a:lnTo>
                <a:lnTo>
                  <a:pt x="735288" y="49272"/>
                </a:lnTo>
                <a:lnTo>
                  <a:pt x="734585" y="36189"/>
                </a:lnTo>
                <a:lnTo>
                  <a:pt x="732534" y="25728"/>
                </a:lnTo>
                <a:lnTo>
                  <a:pt x="731103" y="22222"/>
                </a:lnTo>
                <a:close/>
              </a:path>
              <a:path w="945515" h="127635">
                <a:moveTo>
                  <a:pt x="799524" y="1931"/>
                </a:moveTo>
                <a:lnTo>
                  <a:pt x="760221" y="1931"/>
                </a:lnTo>
                <a:lnTo>
                  <a:pt x="760221" y="123676"/>
                </a:lnTo>
                <a:lnTo>
                  <a:pt x="786099" y="123676"/>
                </a:lnTo>
                <a:lnTo>
                  <a:pt x="786099" y="74391"/>
                </a:lnTo>
                <a:lnTo>
                  <a:pt x="823006" y="74391"/>
                </a:lnTo>
                <a:lnTo>
                  <a:pt x="820612" y="69563"/>
                </a:lnTo>
                <a:lnTo>
                  <a:pt x="831486" y="64719"/>
                </a:lnTo>
                <a:lnTo>
                  <a:pt x="838585" y="57612"/>
                </a:lnTo>
                <a:lnTo>
                  <a:pt x="839660" y="55079"/>
                </a:lnTo>
                <a:lnTo>
                  <a:pt x="786099" y="55079"/>
                </a:lnTo>
                <a:lnTo>
                  <a:pt x="786099" y="21256"/>
                </a:lnTo>
                <a:lnTo>
                  <a:pt x="840074" y="21256"/>
                </a:lnTo>
                <a:lnTo>
                  <a:pt x="839423" y="18236"/>
                </a:lnTo>
                <a:lnTo>
                  <a:pt x="828759" y="7486"/>
                </a:lnTo>
                <a:lnTo>
                  <a:pt x="814501" y="2897"/>
                </a:lnTo>
                <a:lnTo>
                  <a:pt x="799524" y="1931"/>
                </a:lnTo>
                <a:close/>
              </a:path>
              <a:path w="945515" h="127635">
                <a:moveTo>
                  <a:pt x="823006" y="74391"/>
                </a:moveTo>
                <a:lnTo>
                  <a:pt x="795692" y="74391"/>
                </a:lnTo>
                <a:lnTo>
                  <a:pt x="818696" y="123676"/>
                </a:lnTo>
                <a:lnTo>
                  <a:pt x="847448" y="123676"/>
                </a:lnTo>
                <a:lnTo>
                  <a:pt x="823006" y="74391"/>
                </a:lnTo>
                <a:close/>
              </a:path>
              <a:path w="945515" h="127635">
                <a:moveTo>
                  <a:pt x="840074" y="21256"/>
                </a:moveTo>
                <a:lnTo>
                  <a:pt x="804314" y="21256"/>
                </a:lnTo>
                <a:lnTo>
                  <a:pt x="809103" y="22222"/>
                </a:lnTo>
                <a:lnTo>
                  <a:pt x="813906" y="24153"/>
                </a:lnTo>
                <a:lnTo>
                  <a:pt x="816780" y="28981"/>
                </a:lnTo>
                <a:lnTo>
                  <a:pt x="816780" y="43478"/>
                </a:lnTo>
                <a:lnTo>
                  <a:pt x="815822" y="50238"/>
                </a:lnTo>
                <a:lnTo>
                  <a:pt x="807187" y="53147"/>
                </a:lnTo>
                <a:lnTo>
                  <a:pt x="803356" y="55079"/>
                </a:lnTo>
                <a:lnTo>
                  <a:pt x="839660" y="55079"/>
                </a:lnTo>
                <a:lnTo>
                  <a:pt x="842448" y="48510"/>
                </a:lnTo>
                <a:lnTo>
                  <a:pt x="843616" y="37684"/>
                </a:lnTo>
                <a:lnTo>
                  <a:pt x="840074" y="21256"/>
                </a:lnTo>
                <a:close/>
              </a:path>
              <a:path w="945515" h="127635">
                <a:moveTo>
                  <a:pt x="918414" y="24153"/>
                </a:moveTo>
                <a:lnTo>
                  <a:pt x="890569" y="24153"/>
                </a:lnTo>
                <a:lnTo>
                  <a:pt x="890569" y="123676"/>
                </a:lnTo>
                <a:lnTo>
                  <a:pt x="918414" y="123676"/>
                </a:lnTo>
                <a:lnTo>
                  <a:pt x="918414" y="24153"/>
                </a:lnTo>
                <a:close/>
              </a:path>
              <a:path w="945515" h="127635">
                <a:moveTo>
                  <a:pt x="945238" y="1931"/>
                </a:moveTo>
                <a:lnTo>
                  <a:pt x="859914" y="1931"/>
                </a:lnTo>
                <a:lnTo>
                  <a:pt x="859914" y="24153"/>
                </a:lnTo>
                <a:lnTo>
                  <a:pt x="945238" y="24153"/>
                </a:lnTo>
                <a:lnTo>
                  <a:pt x="945238" y="1931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895876" y="4724521"/>
            <a:ext cx="917575" cy="127635"/>
          </a:xfrm>
          <a:custGeom>
            <a:avLst/>
            <a:gdLst/>
            <a:ahLst/>
            <a:cxnLst/>
            <a:rect l="l" t="t" r="r" b="b"/>
            <a:pathLst>
              <a:path w="917575" h="127635">
                <a:moveTo>
                  <a:pt x="20130" y="88892"/>
                </a:moveTo>
                <a:lnTo>
                  <a:pt x="0" y="103385"/>
                </a:lnTo>
                <a:lnTo>
                  <a:pt x="8374" y="115311"/>
                </a:lnTo>
                <a:lnTo>
                  <a:pt x="18094" y="122708"/>
                </a:lnTo>
                <a:lnTo>
                  <a:pt x="29789" y="126482"/>
                </a:lnTo>
                <a:lnTo>
                  <a:pt x="44092" y="127539"/>
                </a:lnTo>
                <a:lnTo>
                  <a:pt x="50810" y="127539"/>
                </a:lnTo>
                <a:lnTo>
                  <a:pt x="60390" y="125606"/>
                </a:lnTo>
                <a:lnTo>
                  <a:pt x="67109" y="121742"/>
                </a:lnTo>
                <a:lnTo>
                  <a:pt x="77085" y="112956"/>
                </a:lnTo>
                <a:lnTo>
                  <a:pt x="80749" y="106283"/>
                </a:lnTo>
                <a:lnTo>
                  <a:pt x="43134" y="106283"/>
                </a:lnTo>
                <a:lnTo>
                  <a:pt x="35767" y="105061"/>
                </a:lnTo>
                <a:lnTo>
                  <a:pt x="29476" y="101573"/>
                </a:lnTo>
                <a:lnTo>
                  <a:pt x="24263" y="96093"/>
                </a:lnTo>
                <a:lnTo>
                  <a:pt x="20130" y="88892"/>
                </a:lnTo>
                <a:close/>
              </a:path>
              <a:path w="917575" h="127635">
                <a:moveTo>
                  <a:pt x="41218" y="0"/>
                </a:moveTo>
                <a:lnTo>
                  <a:pt x="24564" y="2582"/>
                </a:lnTo>
                <a:lnTo>
                  <a:pt x="12222" y="9784"/>
                </a:lnTo>
                <a:lnTo>
                  <a:pt x="4552" y="20792"/>
                </a:lnTo>
                <a:lnTo>
                  <a:pt x="1915" y="34788"/>
                </a:lnTo>
                <a:lnTo>
                  <a:pt x="4747" y="50065"/>
                </a:lnTo>
                <a:lnTo>
                  <a:pt x="12341" y="60632"/>
                </a:lnTo>
                <a:lnTo>
                  <a:pt x="23351" y="67939"/>
                </a:lnTo>
                <a:lnTo>
                  <a:pt x="36428" y="73434"/>
                </a:lnTo>
                <a:lnTo>
                  <a:pt x="47707" y="78340"/>
                </a:lnTo>
                <a:lnTo>
                  <a:pt x="54760" y="82250"/>
                </a:lnTo>
                <a:lnTo>
                  <a:pt x="58399" y="86341"/>
                </a:lnTo>
                <a:lnTo>
                  <a:pt x="59432" y="91791"/>
                </a:lnTo>
                <a:lnTo>
                  <a:pt x="59432" y="103385"/>
                </a:lnTo>
                <a:lnTo>
                  <a:pt x="48894" y="106283"/>
                </a:lnTo>
                <a:lnTo>
                  <a:pt x="80749" y="106283"/>
                </a:lnTo>
                <a:lnTo>
                  <a:pt x="82208" y="103627"/>
                </a:lnTo>
                <a:lnTo>
                  <a:pt x="84095" y="95384"/>
                </a:lnTo>
                <a:lnTo>
                  <a:pt x="84271" y="91791"/>
                </a:lnTo>
                <a:lnTo>
                  <a:pt x="84365" y="78265"/>
                </a:lnTo>
                <a:lnTo>
                  <a:pt x="79562" y="70535"/>
                </a:lnTo>
                <a:lnTo>
                  <a:pt x="77646" y="67637"/>
                </a:lnTo>
                <a:lnTo>
                  <a:pt x="72857" y="61840"/>
                </a:lnTo>
                <a:lnTo>
                  <a:pt x="64235" y="56043"/>
                </a:lnTo>
                <a:lnTo>
                  <a:pt x="57516" y="54110"/>
                </a:lnTo>
                <a:lnTo>
                  <a:pt x="26836" y="42516"/>
                </a:lnTo>
                <a:lnTo>
                  <a:pt x="26836" y="21256"/>
                </a:lnTo>
                <a:lnTo>
                  <a:pt x="80707" y="21256"/>
                </a:lnTo>
                <a:lnTo>
                  <a:pt x="73713" y="12639"/>
                </a:lnTo>
                <a:lnTo>
                  <a:pt x="64588" y="5679"/>
                </a:lnTo>
                <a:lnTo>
                  <a:pt x="53846" y="1435"/>
                </a:lnTo>
                <a:lnTo>
                  <a:pt x="41218" y="0"/>
                </a:lnTo>
                <a:close/>
              </a:path>
              <a:path w="917575" h="127635">
                <a:moveTo>
                  <a:pt x="80707" y="21256"/>
                </a:moveTo>
                <a:lnTo>
                  <a:pt x="49852" y="21256"/>
                </a:lnTo>
                <a:lnTo>
                  <a:pt x="58474" y="28028"/>
                </a:lnTo>
                <a:lnTo>
                  <a:pt x="61348" y="34788"/>
                </a:lnTo>
                <a:lnTo>
                  <a:pt x="81491" y="22222"/>
                </a:lnTo>
                <a:lnTo>
                  <a:pt x="80707" y="21256"/>
                </a:lnTo>
                <a:close/>
              </a:path>
              <a:path w="917575" h="127635">
                <a:moveTo>
                  <a:pt x="154348" y="25131"/>
                </a:moveTo>
                <a:lnTo>
                  <a:pt x="126541" y="25131"/>
                </a:lnTo>
                <a:lnTo>
                  <a:pt x="126541" y="124641"/>
                </a:lnTo>
                <a:lnTo>
                  <a:pt x="154348" y="124641"/>
                </a:lnTo>
                <a:lnTo>
                  <a:pt x="154348" y="25131"/>
                </a:lnTo>
                <a:close/>
              </a:path>
              <a:path w="917575" h="127635">
                <a:moveTo>
                  <a:pt x="184058" y="2909"/>
                </a:moveTo>
                <a:lnTo>
                  <a:pt x="95861" y="2909"/>
                </a:lnTo>
                <a:lnTo>
                  <a:pt x="95861" y="25131"/>
                </a:lnTo>
                <a:lnTo>
                  <a:pt x="184058" y="25131"/>
                </a:lnTo>
                <a:lnTo>
                  <a:pt x="184058" y="2909"/>
                </a:lnTo>
                <a:close/>
              </a:path>
              <a:path w="917575" h="127635">
                <a:moveTo>
                  <a:pt x="222402" y="2909"/>
                </a:moveTo>
                <a:lnTo>
                  <a:pt x="193651" y="2909"/>
                </a:lnTo>
                <a:lnTo>
                  <a:pt x="231995" y="76332"/>
                </a:lnTo>
                <a:lnTo>
                  <a:pt x="231995" y="124641"/>
                </a:lnTo>
                <a:lnTo>
                  <a:pt x="257873" y="124641"/>
                </a:lnTo>
                <a:lnTo>
                  <a:pt x="257873" y="75366"/>
                </a:lnTo>
                <a:lnTo>
                  <a:pt x="271474" y="48314"/>
                </a:lnTo>
                <a:lnTo>
                  <a:pt x="244461" y="48314"/>
                </a:lnTo>
                <a:lnTo>
                  <a:pt x="243503" y="45415"/>
                </a:lnTo>
                <a:lnTo>
                  <a:pt x="238701" y="34788"/>
                </a:lnTo>
                <a:lnTo>
                  <a:pt x="237743" y="32855"/>
                </a:lnTo>
                <a:lnTo>
                  <a:pt x="222402" y="2909"/>
                </a:lnTo>
                <a:close/>
              </a:path>
              <a:path w="917575" h="127635">
                <a:moveTo>
                  <a:pt x="294302" y="2909"/>
                </a:moveTo>
                <a:lnTo>
                  <a:pt x="266508" y="2909"/>
                </a:lnTo>
                <a:lnTo>
                  <a:pt x="252125" y="32855"/>
                </a:lnTo>
                <a:lnTo>
                  <a:pt x="248293" y="41551"/>
                </a:lnTo>
                <a:lnTo>
                  <a:pt x="247335" y="42516"/>
                </a:lnTo>
                <a:lnTo>
                  <a:pt x="245419" y="48314"/>
                </a:lnTo>
                <a:lnTo>
                  <a:pt x="271474" y="48314"/>
                </a:lnTo>
                <a:lnTo>
                  <a:pt x="294302" y="2909"/>
                </a:lnTo>
                <a:close/>
              </a:path>
              <a:path w="917575" h="127635">
                <a:moveTo>
                  <a:pt x="349915" y="2909"/>
                </a:moveTo>
                <a:lnTo>
                  <a:pt x="311558" y="2909"/>
                </a:lnTo>
                <a:lnTo>
                  <a:pt x="311558" y="124641"/>
                </a:lnTo>
                <a:lnTo>
                  <a:pt x="337449" y="124641"/>
                </a:lnTo>
                <a:lnTo>
                  <a:pt x="337449" y="74400"/>
                </a:lnTo>
                <a:lnTo>
                  <a:pt x="373810" y="74400"/>
                </a:lnTo>
                <a:lnTo>
                  <a:pt x="371961" y="70535"/>
                </a:lnTo>
                <a:lnTo>
                  <a:pt x="382431" y="65131"/>
                </a:lnTo>
                <a:lnTo>
                  <a:pt x="389575" y="57734"/>
                </a:lnTo>
                <a:lnTo>
                  <a:pt x="390754" y="55077"/>
                </a:lnTo>
                <a:lnTo>
                  <a:pt x="337449" y="55077"/>
                </a:lnTo>
                <a:lnTo>
                  <a:pt x="337449" y="21256"/>
                </a:lnTo>
                <a:lnTo>
                  <a:pt x="391381" y="21256"/>
                </a:lnTo>
                <a:lnTo>
                  <a:pt x="390757" y="18395"/>
                </a:lnTo>
                <a:lnTo>
                  <a:pt x="379989" y="7981"/>
                </a:lnTo>
                <a:lnTo>
                  <a:pt x="365447" y="3724"/>
                </a:lnTo>
                <a:lnTo>
                  <a:pt x="349915" y="2909"/>
                </a:lnTo>
                <a:close/>
              </a:path>
              <a:path w="917575" h="127635">
                <a:moveTo>
                  <a:pt x="373810" y="74400"/>
                </a:moveTo>
                <a:lnTo>
                  <a:pt x="346070" y="74400"/>
                </a:lnTo>
                <a:lnTo>
                  <a:pt x="369087" y="124641"/>
                </a:lnTo>
                <a:lnTo>
                  <a:pt x="397839" y="124641"/>
                </a:lnTo>
                <a:lnTo>
                  <a:pt x="373810" y="74400"/>
                </a:lnTo>
                <a:close/>
              </a:path>
              <a:path w="917575" h="127635">
                <a:moveTo>
                  <a:pt x="391381" y="21256"/>
                </a:moveTo>
                <a:lnTo>
                  <a:pt x="355663" y="21256"/>
                </a:lnTo>
                <a:lnTo>
                  <a:pt x="359495" y="23187"/>
                </a:lnTo>
                <a:lnTo>
                  <a:pt x="365243" y="25131"/>
                </a:lnTo>
                <a:lnTo>
                  <a:pt x="367171" y="28994"/>
                </a:lnTo>
                <a:lnTo>
                  <a:pt x="367171" y="51212"/>
                </a:lnTo>
                <a:lnTo>
                  <a:pt x="358537" y="54110"/>
                </a:lnTo>
                <a:lnTo>
                  <a:pt x="354705" y="55077"/>
                </a:lnTo>
                <a:lnTo>
                  <a:pt x="390754" y="55077"/>
                </a:lnTo>
                <a:lnTo>
                  <a:pt x="393663" y="48525"/>
                </a:lnTo>
                <a:lnTo>
                  <a:pt x="394965" y="37686"/>
                </a:lnTo>
                <a:lnTo>
                  <a:pt x="391381" y="21256"/>
                </a:lnTo>
                <a:close/>
              </a:path>
              <a:path w="917575" h="127635">
                <a:moveTo>
                  <a:pt x="501377" y="2909"/>
                </a:moveTo>
                <a:lnTo>
                  <a:pt x="419898" y="2909"/>
                </a:lnTo>
                <a:lnTo>
                  <a:pt x="419898" y="124641"/>
                </a:lnTo>
                <a:lnTo>
                  <a:pt x="505209" y="124641"/>
                </a:lnTo>
                <a:lnTo>
                  <a:pt x="505209" y="101453"/>
                </a:lnTo>
                <a:lnTo>
                  <a:pt x="446734" y="101453"/>
                </a:lnTo>
                <a:lnTo>
                  <a:pt x="446734" y="72467"/>
                </a:lnTo>
                <a:lnTo>
                  <a:pt x="484121" y="72467"/>
                </a:lnTo>
                <a:lnTo>
                  <a:pt x="484121" y="50245"/>
                </a:lnTo>
                <a:lnTo>
                  <a:pt x="446734" y="50245"/>
                </a:lnTo>
                <a:lnTo>
                  <a:pt x="446734" y="25131"/>
                </a:lnTo>
                <a:lnTo>
                  <a:pt x="501377" y="25131"/>
                </a:lnTo>
                <a:lnTo>
                  <a:pt x="501377" y="2909"/>
                </a:lnTo>
                <a:close/>
              </a:path>
              <a:path w="917575" h="127635">
                <a:moveTo>
                  <a:pt x="554104" y="2909"/>
                </a:moveTo>
                <a:lnTo>
                  <a:pt x="527268" y="2909"/>
                </a:lnTo>
                <a:lnTo>
                  <a:pt x="527268" y="124641"/>
                </a:lnTo>
                <a:lnTo>
                  <a:pt x="606831" y="124641"/>
                </a:lnTo>
                <a:lnTo>
                  <a:pt x="606831" y="101453"/>
                </a:lnTo>
                <a:lnTo>
                  <a:pt x="554104" y="101453"/>
                </a:lnTo>
                <a:lnTo>
                  <a:pt x="554104" y="2909"/>
                </a:lnTo>
                <a:close/>
              </a:path>
              <a:path w="917575" h="127635">
                <a:moveTo>
                  <a:pt x="635595" y="88892"/>
                </a:moveTo>
                <a:lnTo>
                  <a:pt x="614494" y="103385"/>
                </a:lnTo>
                <a:lnTo>
                  <a:pt x="623425" y="115311"/>
                </a:lnTo>
                <a:lnTo>
                  <a:pt x="633434" y="122708"/>
                </a:lnTo>
                <a:lnTo>
                  <a:pt x="645238" y="126482"/>
                </a:lnTo>
                <a:lnTo>
                  <a:pt x="659557" y="127539"/>
                </a:lnTo>
                <a:lnTo>
                  <a:pt x="665305" y="127539"/>
                </a:lnTo>
                <a:lnTo>
                  <a:pt x="675856" y="125606"/>
                </a:lnTo>
                <a:lnTo>
                  <a:pt x="682562" y="121742"/>
                </a:lnTo>
                <a:lnTo>
                  <a:pt x="692538" y="112956"/>
                </a:lnTo>
                <a:lnTo>
                  <a:pt x="696202" y="106283"/>
                </a:lnTo>
                <a:lnTo>
                  <a:pt x="658599" y="106283"/>
                </a:lnTo>
                <a:lnTo>
                  <a:pt x="651093" y="105061"/>
                </a:lnTo>
                <a:lnTo>
                  <a:pt x="644578" y="101573"/>
                </a:lnTo>
                <a:lnTo>
                  <a:pt x="639323" y="96093"/>
                </a:lnTo>
                <a:lnTo>
                  <a:pt x="635595" y="88892"/>
                </a:lnTo>
                <a:close/>
              </a:path>
              <a:path w="917575" h="127635">
                <a:moveTo>
                  <a:pt x="656684" y="0"/>
                </a:moveTo>
                <a:lnTo>
                  <a:pt x="640024" y="2582"/>
                </a:lnTo>
                <a:lnTo>
                  <a:pt x="627682" y="9784"/>
                </a:lnTo>
                <a:lnTo>
                  <a:pt x="620016" y="20792"/>
                </a:lnTo>
                <a:lnTo>
                  <a:pt x="617381" y="34788"/>
                </a:lnTo>
                <a:lnTo>
                  <a:pt x="620063" y="50065"/>
                </a:lnTo>
                <a:lnTo>
                  <a:pt x="627328" y="60632"/>
                </a:lnTo>
                <a:lnTo>
                  <a:pt x="638009" y="67939"/>
                </a:lnTo>
                <a:lnTo>
                  <a:pt x="662214" y="78340"/>
                </a:lnTo>
                <a:lnTo>
                  <a:pt x="669268" y="82250"/>
                </a:lnTo>
                <a:lnTo>
                  <a:pt x="672907" y="86341"/>
                </a:lnTo>
                <a:lnTo>
                  <a:pt x="673940" y="91791"/>
                </a:lnTo>
                <a:lnTo>
                  <a:pt x="673940" y="103385"/>
                </a:lnTo>
                <a:lnTo>
                  <a:pt x="664347" y="106283"/>
                </a:lnTo>
                <a:lnTo>
                  <a:pt x="696202" y="106283"/>
                </a:lnTo>
                <a:lnTo>
                  <a:pt x="697661" y="103627"/>
                </a:lnTo>
                <a:lnTo>
                  <a:pt x="699548" y="95384"/>
                </a:lnTo>
                <a:lnTo>
                  <a:pt x="699724" y="91791"/>
                </a:lnTo>
                <a:lnTo>
                  <a:pt x="699818" y="78265"/>
                </a:lnTo>
                <a:lnTo>
                  <a:pt x="694070" y="70535"/>
                </a:lnTo>
                <a:lnTo>
                  <a:pt x="693112" y="67637"/>
                </a:lnTo>
                <a:lnTo>
                  <a:pt x="688322" y="61840"/>
                </a:lnTo>
                <a:lnTo>
                  <a:pt x="679688" y="56043"/>
                </a:lnTo>
                <a:lnTo>
                  <a:pt x="672024" y="54110"/>
                </a:lnTo>
                <a:lnTo>
                  <a:pt x="656684" y="48314"/>
                </a:lnTo>
                <a:lnTo>
                  <a:pt x="649965" y="45415"/>
                </a:lnTo>
                <a:lnTo>
                  <a:pt x="641343" y="42516"/>
                </a:lnTo>
                <a:lnTo>
                  <a:pt x="641343" y="31888"/>
                </a:lnTo>
                <a:lnTo>
                  <a:pt x="642301" y="21256"/>
                </a:lnTo>
                <a:lnTo>
                  <a:pt x="696107" y="21256"/>
                </a:lnTo>
                <a:lnTo>
                  <a:pt x="688634" y="12639"/>
                </a:lnTo>
                <a:lnTo>
                  <a:pt x="679333" y="5679"/>
                </a:lnTo>
                <a:lnTo>
                  <a:pt x="668772" y="1435"/>
                </a:lnTo>
                <a:lnTo>
                  <a:pt x="656684" y="0"/>
                </a:lnTo>
                <a:close/>
              </a:path>
              <a:path w="917575" h="127635">
                <a:moveTo>
                  <a:pt x="696107" y="21256"/>
                </a:moveTo>
                <a:lnTo>
                  <a:pt x="665305" y="21256"/>
                </a:lnTo>
                <a:lnTo>
                  <a:pt x="672982" y="28028"/>
                </a:lnTo>
                <a:lnTo>
                  <a:pt x="676814" y="34788"/>
                </a:lnTo>
                <a:lnTo>
                  <a:pt x="696944" y="22222"/>
                </a:lnTo>
                <a:lnTo>
                  <a:pt x="696107" y="21256"/>
                </a:lnTo>
                <a:close/>
              </a:path>
              <a:path w="917575" h="127635">
                <a:moveTo>
                  <a:pt x="802398" y="2909"/>
                </a:moveTo>
                <a:lnTo>
                  <a:pt x="721877" y="2909"/>
                </a:lnTo>
                <a:lnTo>
                  <a:pt x="721877" y="124641"/>
                </a:lnTo>
                <a:lnTo>
                  <a:pt x="806229" y="124641"/>
                </a:lnTo>
                <a:lnTo>
                  <a:pt x="806229" y="101453"/>
                </a:lnTo>
                <a:lnTo>
                  <a:pt x="747755" y="101453"/>
                </a:lnTo>
                <a:lnTo>
                  <a:pt x="747755" y="72467"/>
                </a:lnTo>
                <a:lnTo>
                  <a:pt x="785141" y="72467"/>
                </a:lnTo>
                <a:lnTo>
                  <a:pt x="785141" y="50245"/>
                </a:lnTo>
                <a:lnTo>
                  <a:pt x="747755" y="50245"/>
                </a:lnTo>
                <a:lnTo>
                  <a:pt x="747755" y="25131"/>
                </a:lnTo>
                <a:lnTo>
                  <a:pt x="802398" y="25131"/>
                </a:lnTo>
                <a:lnTo>
                  <a:pt x="802398" y="2909"/>
                </a:lnTo>
                <a:close/>
              </a:path>
              <a:path w="917575" h="127635">
                <a:moveTo>
                  <a:pt x="855124" y="2909"/>
                </a:moveTo>
                <a:lnTo>
                  <a:pt x="830204" y="2909"/>
                </a:lnTo>
                <a:lnTo>
                  <a:pt x="830204" y="124641"/>
                </a:lnTo>
                <a:lnTo>
                  <a:pt x="854166" y="124641"/>
                </a:lnTo>
                <a:lnTo>
                  <a:pt x="854047" y="61840"/>
                </a:lnTo>
                <a:lnTo>
                  <a:pt x="853208" y="48314"/>
                </a:lnTo>
                <a:lnTo>
                  <a:pt x="853208" y="45415"/>
                </a:lnTo>
                <a:lnTo>
                  <a:pt x="878718" y="45415"/>
                </a:lnTo>
                <a:lnTo>
                  <a:pt x="855124" y="2909"/>
                </a:lnTo>
                <a:close/>
              </a:path>
              <a:path w="917575" h="127635">
                <a:moveTo>
                  <a:pt x="878718" y="45415"/>
                </a:moveTo>
                <a:lnTo>
                  <a:pt x="854166" y="45415"/>
                </a:lnTo>
                <a:lnTo>
                  <a:pt x="860872" y="59908"/>
                </a:lnTo>
                <a:lnTo>
                  <a:pt x="860872" y="60874"/>
                </a:lnTo>
                <a:lnTo>
                  <a:pt x="863759" y="65704"/>
                </a:lnTo>
                <a:lnTo>
                  <a:pt x="895423" y="124641"/>
                </a:lnTo>
                <a:lnTo>
                  <a:pt x="917393" y="124641"/>
                </a:lnTo>
                <a:lnTo>
                  <a:pt x="917393" y="74400"/>
                </a:lnTo>
                <a:lnTo>
                  <a:pt x="893507" y="74400"/>
                </a:lnTo>
                <a:lnTo>
                  <a:pt x="892485" y="73434"/>
                </a:lnTo>
                <a:lnTo>
                  <a:pt x="890569" y="68602"/>
                </a:lnTo>
                <a:lnTo>
                  <a:pt x="890569" y="67637"/>
                </a:lnTo>
                <a:lnTo>
                  <a:pt x="889675" y="65704"/>
                </a:lnTo>
                <a:lnTo>
                  <a:pt x="887759" y="61840"/>
                </a:lnTo>
                <a:lnTo>
                  <a:pt x="886763" y="59908"/>
                </a:lnTo>
                <a:lnTo>
                  <a:pt x="878718" y="45415"/>
                </a:lnTo>
                <a:close/>
              </a:path>
              <a:path w="917575" h="127635">
                <a:moveTo>
                  <a:pt x="917393" y="2909"/>
                </a:moveTo>
                <a:lnTo>
                  <a:pt x="892485" y="2909"/>
                </a:lnTo>
                <a:lnTo>
                  <a:pt x="892485" y="53145"/>
                </a:lnTo>
                <a:lnTo>
                  <a:pt x="893394" y="60874"/>
                </a:lnTo>
                <a:lnTo>
                  <a:pt x="893507" y="74400"/>
                </a:lnTo>
                <a:lnTo>
                  <a:pt x="917393" y="74400"/>
                </a:lnTo>
                <a:lnTo>
                  <a:pt x="917393" y="2909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2607945" y="2251991"/>
            <a:ext cx="3838575" cy="977265"/>
          </a:xfrm>
          <a:prstGeom prst="rect">
            <a:avLst/>
          </a:prstGeom>
        </p:spPr>
        <p:txBody>
          <a:bodyPr wrap="square" lIns="0" tIns="12255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65"/>
              </a:spcBef>
            </a:pP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We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enable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travel</a:t>
            </a:r>
            <a:r>
              <a:rPr dirty="0" sz="24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and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70"/>
              </a:spcBef>
            </a:pP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transport needs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tomorrow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499742" y="1633550"/>
            <a:ext cx="605599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The Swedish </a:t>
            </a:r>
            <a:r>
              <a:rPr dirty="0" spc="-20"/>
              <a:t>Transport</a:t>
            </a:r>
            <a:r>
              <a:rPr dirty="0" spc="-285"/>
              <a:t> </a:t>
            </a:r>
            <a:r>
              <a:rPr dirty="0"/>
              <a:t>Agency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3409083" y="4445609"/>
            <a:ext cx="2286000" cy="2667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 spc="-215">
                <a:latin typeface="Arial"/>
                <a:cs typeface="Arial"/>
              </a:rPr>
              <a:t>@transportstyrelsen</a:t>
            </a:r>
            <a:r>
              <a:rPr dirty="0" sz="1550" spc="-210">
                <a:latin typeface="Arial"/>
                <a:cs typeface="Arial"/>
              </a:rPr>
              <a:t> </a:t>
            </a:r>
            <a:r>
              <a:rPr dirty="0" sz="1550" spc="-260">
                <a:latin typeface="Arial"/>
                <a:cs typeface="Arial"/>
              </a:rPr>
              <a:t>@TS_Nyheter</a:t>
            </a:r>
            <a:endParaRPr sz="155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421783" y="3570737"/>
            <a:ext cx="553475" cy="7875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789830" y="3570737"/>
            <a:ext cx="542646" cy="77388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0952" cy="51434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741919" y="4517135"/>
            <a:ext cx="1097279" cy="3337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969644" marR="5080" indent="-957580">
              <a:lnSpc>
                <a:spcPct val="100000"/>
              </a:lnSpc>
              <a:spcBef>
                <a:spcPts val="105"/>
              </a:spcBef>
            </a:pPr>
            <a:r>
              <a:rPr dirty="0"/>
              <a:t>Regulatory Scoping</a:t>
            </a:r>
            <a:r>
              <a:rPr dirty="0" spc="-125"/>
              <a:t> </a:t>
            </a:r>
            <a:r>
              <a:rPr dirty="0" spc="-5"/>
              <a:t>Exercise  </a:t>
            </a:r>
            <a:r>
              <a:rPr dirty="0"/>
              <a:t>of IMO</a:t>
            </a:r>
            <a:r>
              <a:rPr dirty="0" spc="-55"/>
              <a:t> </a:t>
            </a:r>
            <a:r>
              <a:rPr dirty="0"/>
              <a:t>instruments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325370" y="2776854"/>
            <a:ext cx="4392295" cy="1768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FFFFFF"/>
                </a:solidFill>
                <a:latin typeface="Arial"/>
                <a:cs typeface="Arial"/>
              </a:rPr>
              <a:t>The 4th 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UK Maritime Autonomous</a:t>
            </a:r>
            <a:r>
              <a:rPr dirty="0" sz="1800" spc="-1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Systems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Regulatory</a:t>
            </a:r>
            <a:r>
              <a:rPr dirty="0" sz="18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Conference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600" spc="-5">
                <a:solidFill>
                  <a:srgbClr val="FFFFFF"/>
                </a:solidFill>
                <a:latin typeface="Arial"/>
                <a:cs typeface="Arial"/>
              </a:rPr>
              <a:t>2019-01-17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00">
              <a:latin typeface="Times New Roman"/>
              <a:cs typeface="Times New Roman"/>
            </a:endParaRPr>
          </a:p>
          <a:p>
            <a:pPr algn="ctr" marL="1270">
              <a:lnSpc>
                <a:spcPct val="100000"/>
              </a:lnSpc>
            </a:pPr>
            <a:r>
              <a:rPr dirty="0" sz="1400" spc="-5" b="1">
                <a:solidFill>
                  <a:srgbClr val="FFFFFF"/>
                </a:solidFill>
                <a:latin typeface="Arial"/>
                <a:cs typeface="Arial"/>
              </a:rPr>
              <a:t>Henrik</a:t>
            </a:r>
            <a:r>
              <a:rPr dirty="0" sz="1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00" spc="-20" b="1">
                <a:solidFill>
                  <a:srgbClr val="FFFFFF"/>
                </a:solidFill>
                <a:latin typeface="Arial"/>
                <a:cs typeface="Arial"/>
              </a:rPr>
              <a:t>Tunfors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400" spc="-5">
                <a:solidFill>
                  <a:srgbClr val="FFFFFF"/>
                </a:solidFill>
                <a:latin typeface="Arial"/>
                <a:cs typeface="Arial"/>
              </a:rPr>
              <a:t>Senior</a:t>
            </a:r>
            <a:r>
              <a:rPr dirty="0" sz="14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FFFFFF"/>
                </a:solidFill>
                <a:latin typeface="Arial"/>
                <a:cs typeface="Arial"/>
              </a:rPr>
              <a:t>advisor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6608" y="288163"/>
            <a:ext cx="684022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606264"/>
                </a:solidFill>
              </a:rPr>
              <a:t>International Maritime</a:t>
            </a:r>
            <a:r>
              <a:rPr dirty="0" spc="-145">
                <a:solidFill>
                  <a:srgbClr val="606264"/>
                </a:solidFill>
              </a:rPr>
              <a:t> </a:t>
            </a:r>
            <a:r>
              <a:rPr dirty="0">
                <a:solidFill>
                  <a:srgbClr val="606264"/>
                </a:solidFill>
              </a:rPr>
              <a:t>Organization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6608" y="1022984"/>
            <a:ext cx="6448425" cy="3538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0820" marR="69215" indent="-198120">
              <a:lnSpc>
                <a:spcPct val="110000"/>
              </a:lnSpc>
              <a:spcBef>
                <a:spcPts val="100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1948 Inter-Governmental Maritime Consultative Organization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(IMCO),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changed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IMO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</a:t>
            </a:r>
            <a:r>
              <a:rPr dirty="0" sz="1800" spc="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1982</a:t>
            </a:r>
            <a:endParaRPr sz="1800">
              <a:latin typeface="Arial"/>
              <a:cs typeface="Arial"/>
            </a:endParaRPr>
          </a:p>
          <a:p>
            <a:pPr marL="210820" indent="-198120">
              <a:lnSpc>
                <a:spcPct val="100000"/>
              </a:lnSpc>
              <a:spcBef>
                <a:spcPts val="1420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IMO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Convention entered into force in</a:t>
            </a:r>
            <a:r>
              <a:rPr dirty="0" sz="1800" spc="3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1958</a:t>
            </a:r>
            <a:endParaRPr sz="1800">
              <a:latin typeface="Arial"/>
              <a:cs typeface="Arial"/>
            </a:endParaRPr>
          </a:p>
          <a:p>
            <a:pPr marL="210820" indent="-198120">
              <a:lnSpc>
                <a:spcPct val="100000"/>
              </a:lnSpc>
              <a:spcBef>
                <a:spcPts val="1415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Governance and organization</a:t>
            </a:r>
            <a:r>
              <a:rPr dirty="0" sz="1800" spc="4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structure:</a:t>
            </a:r>
            <a:endParaRPr sz="18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1420"/>
              </a:spcBef>
              <a:buClr>
                <a:srgbClr val="00A0DE"/>
              </a:buClr>
              <a:buSzPct val="85714"/>
              <a:buChar char="•"/>
              <a:tabLst>
                <a:tab pos="667385" algn="l"/>
                <a:tab pos="668020" algn="l"/>
              </a:tabLst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Assembly</a:t>
            </a:r>
            <a:endParaRPr sz="14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770"/>
              </a:spcBef>
              <a:buClr>
                <a:srgbClr val="00A0DE"/>
              </a:buClr>
              <a:buSzPct val="82142"/>
              <a:buChar char="•"/>
              <a:tabLst>
                <a:tab pos="667385" algn="l"/>
                <a:tab pos="668020" algn="l"/>
              </a:tabLst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Council</a:t>
            </a:r>
            <a:endParaRPr sz="14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765"/>
              </a:spcBef>
              <a:buClr>
                <a:srgbClr val="00A0DE"/>
              </a:buClr>
              <a:buSzPct val="82142"/>
              <a:buChar char="•"/>
              <a:tabLst>
                <a:tab pos="667385" algn="l"/>
                <a:tab pos="668020" algn="l"/>
              </a:tabLst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Main Committees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(</a:t>
            </a:r>
            <a:r>
              <a:rPr dirty="0" sz="1400" b="1">
                <a:solidFill>
                  <a:srgbClr val="006FC0"/>
                </a:solidFill>
                <a:latin typeface="Arial"/>
                <a:cs typeface="Arial"/>
              </a:rPr>
              <a:t>MSC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,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MEPC,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LEG,</a:t>
            </a:r>
            <a:r>
              <a:rPr dirty="0" sz="1400" spc="-9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 spc="-20">
                <a:solidFill>
                  <a:srgbClr val="606264"/>
                </a:solidFill>
                <a:latin typeface="Arial"/>
                <a:cs typeface="Arial"/>
              </a:rPr>
              <a:t>FAL)</a:t>
            </a:r>
            <a:endParaRPr sz="1400">
              <a:latin typeface="Arial"/>
              <a:cs typeface="Arial"/>
            </a:endParaRPr>
          </a:p>
          <a:p>
            <a:pPr lvl="1" marL="668020" indent="-198120">
              <a:lnSpc>
                <a:spcPct val="100000"/>
              </a:lnSpc>
              <a:spcBef>
                <a:spcPts val="770"/>
              </a:spcBef>
              <a:buClr>
                <a:srgbClr val="00A0DE"/>
              </a:buClr>
              <a:buSzPct val="82142"/>
              <a:buChar char="•"/>
              <a:tabLst>
                <a:tab pos="667385" algn="l"/>
                <a:tab pos="668020" algn="l"/>
              </a:tabLst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Sub-Committees</a:t>
            </a:r>
            <a:endParaRPr sz="1400">
              <a:latin typeface="Arial"/>
              <a:cs typeface="Arial"/>
            </a:endParaRPr>
          </a:p>
          <a:p>
            <a:pPr marL="210820" marR="5080" indent="-198120">
              <a:lnSpc>
                <a:spcPct val="110000"/>
              </a:lnSpc>
              <a:spcBef>
                <a:spcPts val="550"/>
              </a:spcBef>
              <a:buClr>
                <a:srgbClr val="00A0DE"/>
              </a:buClr>
              <a:buSzPct val="83333"/>
              <a:buChar char="•"/>
              <a:tabLst>
                <a:tab pos="210185" algn="l"/>
                <a:tab pos="21082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Member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States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 International Organizations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(IGOs,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NGOs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etc.)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5376" y="291211"/>
            <a:ext cx="267462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solidFill>
                  <a:srgbClr val="606264"/>
                </a:solidFill>
                <a:latin typeface="Arial"/>
                <a:cs typeface="Arial"/>
              </a:rPr>
              <a:t>Looking</a:t>
            </a:r>
            <a:r>
              <a:rPr dirty="0" sz="2800" spc="-35" b="1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800" spc="-5" b="1">
                <a:solidFill>
                  <a:srgbClr val="606264"/>
                </a:solidFill>
                <a:latin typeface="Arial"/>
                <a:cs typeface="Arial"/>
              </a:rPr>
              <a:t>back…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19200" y="1409700"/>
            <a:ext cx="5585459" cy="31592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77672" y="891285"/>
            <a:ext cx="26269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MSC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VIII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(March</a:t>
            </a:r>
            <a:r>
              <a:rPr dirty="0" sz="1800" spc="-35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006FC0"/>
                </a:solidFill>
                <a:latin typeface="Arial"/>
                <a:cs typeface="Arial"/>
              </a:rPr>
              <a:t>1964)…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3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916935"/>
            <a:ext cx="9144000" cy="22265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93547" y="159842"/>
            <a:ext cx="639445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solidFill>
                  <a:srgbClr val="606264"/>
                </a:solidFill>
              </a:rPr>
              <a:t>Autonomous </a:t>
            </a:r>
            <a:r>
              <a:rPr dirty="0" sz="2400">
                <a:solidFill>
                  <a:srgbClr val="606264"/>
                </a:solidFill>
              </a:rPr>
              <a:t>ships</a:t>
            </a:r>
            <a:endParaRPr sz="2400"/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400" spc="-15">
                <a:solidFill>
                  <a:srgbClr val="606264"/>
                </a:solidFill>
              </a:rPr>
              <a:t>IMO’s </a:t>
            </a:r>
            <a:r>
              <a:rPr dirty="0" sz="2400" spc="-5">
                <a:solidFill>
                  <a:srgbClr val="606264"/>
                </a:solidFill>
              </a:rPr>
              <a:t>regulatory scoping exercise </a:t>
            </a:r>
            <a:r>
              <a:rPr dirty="0" sz="2400">
                <a:solidFill>
                  <a:srgbClr val="606264"/>
                </a:solidFill>
              </a:rPr>
              <a:t>on</a:t>
            </a:r>
            <a:r>
              <a:rPr dirty="0" sz="2400" spc="-105">
                <a:solidFill>
                  <a:srgbClr val="606264"/>
                </a:solidFill>
              </a:rPr>
              <a:t> </a:t>
            </a:r>
            <a:r>
              <a:rPr dirty="0" sz="2400">
                <a:solidFill>
                  <a:srgbClr val="606264"/>
                </a:solidFill>
              </a:rPr>
              <a:t>MASS</a:t>
            </a:r>
            <a:endParaRPr sz="24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4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7224" y="1208989"/>
            <a:ext cx="6754495" cy="12458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The ninety-eighth session of the Maritime </a:t>
            </a:r>
            <a:r>
              <a:rPr dirty="0" sz="2000" spc="-5">
                <a:solidFill>
                  <a:srgbClr val="606264"/>
                </a:solidFill>
                <a:latin typeface="Arial"/>
                <a:cs typeface="Arial"/>
              </a:rPr>
              <a:t>Safety</a:t>
            </a:r>
            <a:r>
              <a:rPr dirty="0" sz="2000" spc="-14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Committee  (MSC 98), agreed to work on a 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"Regulatory scoping  exercise for the use of Maritime Autonomous Surface  Ships (</a:t>
            </a:r>
            <a:r>
              <a:rPr dirty="0" sz="2000" b="1">
                <a:solidFill>
                  <a:srgbClr val="006FC0"/>
                </a:solidFill>
                <a:latin typeface="Arial"/>
                <a:cs typeface="Arial"/>
              </a:rPr>
              <a:t>MASS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)"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, with a target completion year of</a:t>
            </a:r>
            <a:r>
              <a:rPr dirty="0" sz="2000" spc="-15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2020.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3948" y="292734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/>
              <a:t>11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536244" y="1089786"/>
            <a:ext cx="8018780" cy="3089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 methodology – the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2</a:t>
            </a:r>
            <a:r>
              <a:rPr dirty="0" sz="1800" spc="-6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steps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900">
              <a:latin typeface="Times New Roman"/>
              <a:cs typeface="Times New Roman"/>
            </a:endParaRPr>
          </a:p>
          <a:p>
            <a:pPr marL="260350" marR="676910" indent="-198120">
              <a:lnSpc>
                <a:spcPct val="110000"/>
              </a:lnSpc>
              <a:spcBef>
                <a:spcPts val="5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First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identify provisions in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IMO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instruments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which,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as currently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drafted:</a:t>
            </a:r>
            <a:endParaRPr sz="1800">
              <a:latin typeface="Arial"/>
              <a:cs typeface="Arial"/>
            </a:endParaRPr>
          </a:p>
          <a:p>
            <a:pPr marL="260350" indent="-198120">
              <a:lnSpc>
                <a:spcPct val="100000"/>
              </a:lnSpc>
              <a:spcBef>
                <a:spcPts val="1245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First step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“regulation by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regulation”</a:t>
            </a:r>
            <a:endParaRPr sz="1800">
              <a:latin typeface="Arial"/>
              <a:cs typeface="Arial"/>
            </a:endParaRPr>
          </a:p>
          <a:p>
            <a:pPr marL="260350" marR="5080" indent="-198120">
              <a:lnSpc>
                <a:spcPct val="110000"/>
              </a:lnSpc>
              <a:spcBef>
                <a:spcPts val="1035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Second </a:t>
            </a: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analyse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 determine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most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appropriate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way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addressing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operations, taking into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account,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inter alia, human element,  technology and operational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factors</a:t>
            </a:r>
            <a:r>
              <a:rPr dirty="0" sz="1800" spc="4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25">
                <a:solidFill>
                  <a:srgbClr val="606264"/>
                </a:solidFill>
                <a:latin typeface="Arial"/>
                <a:cs typeface="Arial"/>
              </a:rPr>
              <a:t>by:</a:t>
            </a:r>
            <a:endParaRPr sz="1800">
              <a:latin typeface="Arial"/>
              <a:cs typeface="Arial"/>
            </a:endParaRPr>
          </a:p>
          <a:p>
            <a:pPr marL="260350" indent="-198120">
              <a:lnSpc>
                <a:spcPct val="100000"/>
              </a:lnSpc>
              <a:spcBef>
                <a:spcPts val="1250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Second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step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“high</a:t>
            </a:r>
            <a:r>
              <a:rPr dirty="0" sz="1800" spc="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level”.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273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>
                <a:solidFill>
                  <a:srgbClr val="606264"/>
                </a:solidFill>
              </a:rPr>
              <a:t>regulatory scoping exercise on</a:t>
            </a:r>
            <a:r>
              <a:rPr dirty="0" sz="2000" spc="-125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0875" y="1063244"/>
            <a:ext cx="7282815" cy="3135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Why?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00">
              <a:latin typeface="Times New Roman"/>
              <a:cs typeface="Times New Roman"/>
            </a:endParaRPr>
          </a:p>
          <a:p>
            <a:pPr marL="361315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Organization should be proactive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and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take a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leading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role on</a:t>
            </a:r>
            <a:r>
              <a:rPr dirty="0" sz="1800" spc="9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this</a:t>
            </a:r>
            <a:endParaRPr sz="1800">
              <a:latin typeface="Arial"/>
              <a:cs typeface="Arial"/>
            </a:endParaRPr>
          </a:p>
          <a:p>
            <a:pPr marL="361315">
              <a:lnSpc>
                <a:spcPct val="100000"/>
              </a:lnSpc>
              <a:spcBef>
                <a:spcPts val="219"/>
              </a:spcBef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issue</a:t>
            </a:r>
            <a:endParaRPr sz="1800">
              <a:latin typeface="Arial"/>
              <a:cs typeface="Arial"/>
            </a:endParaRPr>
          </a:p>
          <a:p>
            <a:pPr marL="361315" indent="-198120">
              <a:lnSpc>
                <a:spcPct val="100000"/>
              </a:lnSpc>
              <a:spcBef>
                <a:spcPts val="1245"/>
              </a:spcBef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 spc="-95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review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IMO’s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international regulatory framework</a:t>
            </a:r>
            <a:r>
              <a:rPr dirty="0" sz="1800" spc="18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</a:t>
            </a:r>
            <a:endParaRPr sz="1800">
              <a:latin typeface="Arial"/>
              <a:cs typeface="Arial"/>
            </a:endParaRPr>
          </a:p>
          <a:p>
            <a:pPr marL="361315" marR="1899285" indent="-198120">
              <a:lnSpc>
                <a:spcPct val="110000"/>
              </a:lnSpc>
              <a:spcBef>
                <a:spcPts val="1035"/>
              </a:spcBef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Determine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which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provisions </a:t>
            </a:r>
            <a:r>
              <a:rPr dirty="0" sz="1800" spc="-10">
                <a:solidFill>
                  <a:srgbClr val="006FC0"/>
                </a:solidFill>
                <a:latin typeface="Arial"/>
                <a:cs typeface="Arial"/>
              </a:rPr>
              <a:t>apply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or not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 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 may preclude or not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operations  (as currently</a:t>
            </a:r>
            <a:r>
              <a:rPr dirty="0" sz="1800" spc="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drafted)</a:t>
            </a:r>
            <a:endParaRPr sz="1800">
              <a:latin typeface="Arial"/>
              <a:cs typeface="Arial"/>
            </a:endParaRPr>
          </a:p>
          <a:p>
            <a:pPr marL="361315" indent="-198120">
              <a:lnSpc>
                <a:spcPct val="100000"/>
              </a:lnSpc>
              <a:spcBef>
                <a:spcPts val="1245"/>
              </a:spcBef>
              <a:buClr>
                <a:srgbClr val="00A0DE"/>
              </a:buClr>
              <a:buSzPct val="83333"/>
              <a:buChar char="•"/>
              <a:tabLst>
                <a:tab pos="361315" algn="l"/>
                <a:tab pos="361950" algn="l"/>
              </a:tabLst>
            </a:pP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Identify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gaps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or issues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and </a:t>
            </a:r>
            <a:r>
              <a:rPr dirty="0" sz="1800" spc="-10">
                <a:solidFill>
                  <a:srgbClr val="006FC0"/>
                </a:solidFill>
                <a:latin typeface="Arial"/>
                <a:cs typeface="Arial"/>
              </a:rPr>
              <a:t>analyse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best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way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</a:t>
            </a:r>
            <a:r>
              <a:rPr dirty="0" sz="1800" spc="12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address.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0265" y="1093723"/>
            <a:ext cx="7189470" cy="309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MSC </a:t>
            </a:r>
            <a:r>
              <a:rPr dirty="0" sz="1800" spc="-10" b="1">
                <a:solidFill>
                  <a:srgbClr val="006FC0"/>
                </a:solidFill>
                <a:latin typeface="Arial"/>
                <a:cs typeface="Arial"/>
              </a:rPr>
              <a:t>98–100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(June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2017–December</a:t>
            </a:r>
            <a:r>
              <a:rPr dirty="0" sz="1800" spc="6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2018)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 marL="266700" marR="337820" indent="-254000">
              <a:lnSpc>
                <a:spcPct val="110000"/>
              </a:lnSpc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need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take into consideration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human element and legal  aspects</a:t>
            </a:r>
            <a:endParaRPr sz="1800">
              <a:latin typeface="Arial"/>
              <a:cs typeface="Arial"/>
            </a:endParaRPr>
          </a:p>
          <a:p>
            <a:pPr marL="266700" indent="-254000">
              <a:lnSpc>
                <a:spcPct val="100000"/>
              </a:lnSpc>
              <a:spcBef>
                <a:spcPts val="820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Not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a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“drafting</a:t>
            </a:r>
            <a:r>
              <a:rPr dirty="0" sz="1800" spc="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exercise”</a:t>
            </a:r>
            <a:endParaRPr sz="1800">
              <a:latin typeface="Arial"/>
              <a:cs typeface="Arial"/>
            </a:endParaRPr>
          </a:p>
          <a:p>
            <a:pPr marL="266700" indent="-254000">
              <a:lnSpc>
                <a:spcPct val="100000"/>
              </a:lnSpc>
              <a:spcBef>
                <a:spcPts val="815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work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should be user-driven and not technology</a:t>
            </a:r>
            <a:r>
              <a:rPr dirty="0" sz="1800" spc="14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driven</a:t>
            </a:r>
            <a:endParaRPr sz="1800">
              <a:latin typeface="Arial"/>
              <a:cs typeface="Arial"/>
            </a:endParaRPr>
          </a:p>
          <a:p>
            <a:pPr marL="266700" marR="92710" indent="-254000">
              <a:lnSpc>
                <a:spcPct val="110000"/>
              </a:lnSpc>
              <a:spcBef>
                <a:spcPts val="600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LEG 105 (April 2018)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RSE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with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 target completion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year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2023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for 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LEG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instruments.</a:t>
            </a:r>
            <a:endParaRPr sz="1800">
              <a:latin typeface="Arial"/>
              <a:cs typeface="Arial"/>
            </a:endParaRPr>
          </a:p>
          <a:p>
            <a:pPr marL="266700" indent="-254000">
              <a:lnSpc>
                <a:spcPct val="100000"/>
              </a:lnSpc>
              <a:spcBef>
                <a:spcPts val="819"/>
              </a:spcBef>
              <a:buClr>
                <a:srgbClr val="00A0DE"/>
              </a:buClr>
              <a:buSzPct val="83333"/>
              <a:buChar char="•"/>
              <a:tabLst>
                <a:tab pos="266700" algn="l"/>
                <a:tab pos="26733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MSC 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take a coordinating</a:t>
            </a:r>
            <a:r>
              <a:rPr dirty="0" sz="1800" spc="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role.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7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93419" y="2766441"/>
            <a:ext cx="6842759" cy="6292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74900" marR="5080" indent="-2362835">
              <a:lnSpc>
                <a:spcPct val="110000"/>
              </a:lnSpc>
              <a:spcBef>
                <a:spcPts val="100"/>
              </a:spcBef>
            </a:pPr>
            <a:r>
              <a:rPr dirty="0" sz="1800" b="1">
                <a:solidFill>
                  <a:srgbClr val="606264"/>
                </a:solidFill>
                <a:latin typeface="Arial"/>
                <a:cs typeface="Arial"/>
              </a:rPr>
              <a:t>“a </a:t>
            </a:r>
            <a:r>
              <a:rPr dirty="0" sz="1800" spc="-5" b="1">
                <a:solidFill>
                  <a:srgbClr val="606264"/>
                </a:solidFill>
                <a:latin typeface="Arial"/>
                <a:cs typeface="Arial"/>
              </a:rPr>
              <a:t>ship </a:t>
            </a:r>
            <a:r>
              <a:rPr dirty="0" sz="1800" b="1">
                <a:solidFill>
                  <a:srgbClr val="606264"/>
                </a:solidFill>
                <a:latin typeface="Arial"/>
                <a:cs typeface="Arial"/>
              </a:rPr>
              <a:t>which, to a </a:t>
            </a:r>
            <a:r>
              <a:rPr dirty="0" sz="1800" spc="-15" b="1">
                <a:solidFill>
                  <a:srgbClr val="606264"/>
                </a:solidFill>
                <a:latin typeface="Arial"/>
                <a:cs typeface="Arial"/>
              </a:rPr>
              <a:t>varying </a:t>
            </a:r>
            <a:r>
              <a:rPr dirty="0" sz="1800" spc="-5" b="1">
                <a:solidFill>
                  <a:srgbClr val="606264"/>
                </a:solidFill>
                <a:latin typeface="Arial"/>
                <a:cs typeface="Arial"/>
              </a:rPr>
              <a:t>degree, can operate independent </a:t>
            </a:r>
            <a:r>
              <a:rPr dirty="0" sz="1800" b="1">
                <a:solidFill>
                  <a:srgbClr val="606264"/>
                </a:solidFill>
                <a:latin typeface="Arial"/>
                <a:cs typeface="Arial"/>
              </a:rPr>
              <a:t>of 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human</a:t>
            </a:r>
            <a:r>
              <a:rPr dirty="0" sz="1800" spc="-1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606264"/>
                </a:solidFill>
                <a:latin typeface="Arial"/>
                <a:cs typeface="Arial"/>
              </a:rPr>
              <a:t>interaction”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0875" y="1093723"/>
            <a:ext cx="7452995" cy="9817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</a:t>
            </a:r>
            <a:r>
              <a:rPr dirty="0" sz="1800" spc="-4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definition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750">
              <a:latin typeface="Times New Roman"/>
              <a:cs typeface="Times New Roman"/>
            </a:endParaRPr>
          </a:p>
          <a:p>
            <a:pPr marL="163195">
              <a:lnSpc>
                <a:spcPct val="100000"/>
              </a:lnSpc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For the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purpose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the regulatory scoping exercise,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is defined</a:t>
            </a:r>
            <a:r>
              <a:rPr dirty="0" sz="1800" spc="6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as: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3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8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0875" y="1134821"/>
            <a:ext cx="6465570" cy="2700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degrees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of</a:t>
            </a:r>
            <a:r>
              <a:rPr dirty="0" sz="1800" spc="-35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autonomy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506095" indent="-342900">
              <a:lnSpc>
                <a:spcPct val="100000"/>
              </a:lnSpc>
              <a:spcBef>
                <a:spcPts val="1230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Ship with automated processes and decision</a:t>
            </a:r>
            <a:r>
              <a:rPr dirty="0" sz="2000" spc="-12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support</a:t>
            </a:r>
            <a:endParaRPr sz="2000">
              <a:latin typeface="Arial"/>
              <a:cs typeface="Arial"/>
            </a:endParaRPr>
          </a:p>
          <a:p>
            <a:pPr marL="506095" indent="-342900">
              <a:lnSpc>
                <a:spcPct val="100000"/>
              </a:lnSpc>
              <a:spcBef>
                <a:spcPts val="1920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Remotely controlled ship with seafarers on</a:t>
            </a:r>
            <a:r>
              <a:rPr dirty="0" sz="2000" spc="-1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board</a:t>
            </a:r>
            <a:endParaRPr sz="2000">
              <a:latin typeface="Arial"/>
              <a:cs typeface="Arial"/>
            </a:endParaRPr>
          </a:p>
          <a:p>
            <a:pPr marL="506095" indent="-342900">
              <a:lnSpc>
                <a:spcPct val="100000"/>
              </a:lnSpc>
              <a:spcBef>
                <a:spcPts val="1925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Remotely controlled ship without seafarers on</a:t>
            </a:r>
            <a:r>
              <a:rPr dirty="0" sz="2000" spc="-1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board</a:t>
            </a:r>
            <a:endParaRPr sz="2000">
              <a:latin typeface="Arial"/>
              <a:cs typeface="Arial"/>
            </a:endParaRPr>
          </a:p>
          <a:p>
            <a:pPr marL="506095" indent="-342900">
              <a:lnSpc>
                <a:spcPct val="100000"/>
              </a:lnSpc>
              <a:spcBef>
                <a:spcPts val="1920"/>
              </a:spcBef>
              <a:buClr>
                <a:srgbClr val="00A0DE"/>
              </a:buClr>
              <a:buSzPct val="85000"/>
              <a:buAutoNum type="arabicPeriod"/>
              <a:tabLst>
                <a:tab pos="506095" algn="l"/>
                <a:tab pos="506730" algn="l"/>
              </a:tabLst>
            </a:pP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Fully autonomous</a:t>
            </a:r>
            <a:r>
              <a:rPr dirty="0" sz="2000" spc="-5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606264"/>
                </a:solidFill>
                <a:latin typeface="Arial"/>
                <a:cs typeface="Arial"/>
              </a:rPr>
              <a:t>ship.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3948" y="292734"/>
            <a:ext cx="533146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</a:t>
            </a:r>
            <a:r>
              <a:rPr dirty="0" sz="2000" spc="-2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9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244" y="1089786"/>
            <a:ext cx="8018780" cy="3089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 methodology – the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2</a:t>
            </a:r>
            <a:r>
              <a:rPr dirty="0" sz="1800" spc="-6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steps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900">
              <a:latin typeface="Times New Roman"/>
              <a:cs typeface="Times New Roman"/>
            </a:endParaRPr>
          </a:p>
          <a:p>
            <a:pPr marL="260350" marR="676910" indent="-198120">
              <a:lnSpc>
                <a:spcPct val="110000"/>
              </a:lnSpc>
              <a:spcBef>
                <a:spcPts val="5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First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identify provisions in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IMO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instruments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which,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as currently 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drafted:</a:t>
            </a:r>
            <a:endParaRPr sz="1800">
              <a:latin typeface="Arial"/>
              <a:cs typeface="Arial"/>
            </a:endParaRPr>
          </a:p>
          <a:p>
            <a:pPr marL="260350" indent="-198120">
              <a:lnSpc>
                <a:spcPct val="100000"/>
              </a:lnSpc>
              <a:spcBef>
                <a:spcPts val="1245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First step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“regulation by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regulation”</a:t>
            </a:r>
            <a:endParaRPr sz="1800">
              <a:latin typeface="Arial"/>
              <a:cs typeface="Arial"/>
            </a:endParaRPr>
          </a:p>
          <a:p>
            <a:pPr marL="260350" marR="5080" indent="-198120">
              <a:lnSpc>
                <a:spcPct val="110000"/>
              </a:lnSpc>
              <a:spcBef>
                <a:spcPts val="1035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Second </a:t>
            </a: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to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analyse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and determine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the most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appropriate </a:t>
            </a:r>
            <a:r>
              <a:rPr dirty="0" sz="1800" spc="-15">
                <a:solidFill>
                  <a:srgbClr val="606264"/>
                </a:solidFill>
                <a:latin typeface="Arial"/>
                <a:cs typeface="Arial"/>
              </a:rPr>
              <a:t>way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of 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addressing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MASS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operations, taking into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account,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inter alia, human element,  technology and operational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factors</a:t>
            </a:r>
            <a:r>
              <a:rPr dirty="0" sz="1800" spc="4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25">
                <a:solidFill>
                  <a:srgbClr val="606264"/>
                </a:solidFill>
                <a:latin typeface="Arial"/>
                <a:cs typeface="Arial"/>
              </a:rPr>
              <a:t>by:</a:t>
            </a:r>
            <a:endParaRPr sz="1800">
              <a:latin typeface="Arial"/>
              <a:cs typeface="Arial"/>
            </a:endParaRPr>
          </a:p>
          <a:p>
            <a:pPr marL="260350" indent="-198120">
              <a:lnSpc>
                <a:spcPct val="100000"/>
              </a:lnSpc>
              <a:spcBef>
                <a:spcPts val="1250"/>
              </a:spcBef>
              <a:buClr>
                <a:srgbClr val="00A0DE"/>
              </a:buClr>
              <a:buSzPct val="83333"/>
              <a:buChar char="•"/>
              <a:tabLst>
                <a:tab pos="260350" algn="l"/>
                <a:tab pos="26098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Second </a:t>
            </a:r>
            <a:r>
              <a:rPr dirty="0" sz="1800">
                <a:solidFill>
                  <a:srgbClr val="606264"/>
                </a:solidFill>
                <a:latin typeface="Arial"/>
                <a:cs typeface="Arial"/>
              </a:rPr>
              <a:t>step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“high</a:t>
            </a:r>
            <a:r>
              <a:rPr dirty="0" sz="1800" spc="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level”.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21143" y="1541845"/>
            <a:ext cx="7699377" cy="2887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92379" y="201549"/>
            <a:ext cx="5331460" cy="6356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Autonomous</a:t>
            </a:r>
            <a:r>
              <a:rPr dirty="0" sz="2000" spc="-20" b="1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ships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000" spc="-20" b="1">
                <a:solidFill>
                  <a:srgbClr val="606264"/>
                </a:solidFill>
                <a:latin typeface="Arial"/>
                <a:cs typeface="Arial"/>
              </a:rPr>
              <a:t>IMO’s </a:t>
            </a:r>
            <a:r>
              <a:rPr dirty="0" sz="2000" spc="-5" b="1">
                <a:solidFill>
                  <a:srgbClr val="606264"/>
                </a:solidFill>
                <a:latin typeface="Arial"/>
                <a:cs typeface="Arial"/>
              </a:rPr>
              <a:t>regulatory scoping exercise </a:t>
            </a:r>
            <a:r>
              <a:rPr dirty="0" sz="2000" b="1">
                <a:solidFill>
                  <a:srgbClr val="606264"/>
                </a:solidFill>
                <a:latin typeface="Arial"/>
                <a:cs typeface="Arial"/>
              </a:rPr>
              <a:t>on</a:t>
            </a:r>
            <a:r>
              <a:rPr dirty="0" sz="2000" spc="-80" b="1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2000" spc="-5" b="1">
                <a:solidFill>
                  <a:srgbClr val="606264"/>
                </a:solidFill>
                <a:latin typeface="Arial"/>
                <a:cs typeface="Arial"/>
              </a:rPr>
              <a:t>MASS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10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06704" y="986790"/>
            <a:ext cx="38608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Framework – documentation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step</a:t>
            </a:r>
            <a:r>
              <a:rPr dirty="0" sz="1800" spc="-114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73" y="226314"/>
            <a:ext cx="429006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606264"/>
                </a:solidFill>
              </a:rPr>
              <a:t>Instruments to be</a:t>
            </a:r>
            <a:r>
              <a:rPr dirty="0" sz="2400" spc="-90">
                <a:solidFill>
                  <a:srgbClr val="606264"/>
                </a:solidFill>
              </a:rPr>
              <a:t> </a:t>
            </a:r>
            <a:r>
              <a:rPr dirty="0" sz="2400" spc="-5">
                <a:solidFill>
                  <a:srgbClr val="606264"/>
                </a:solidFill>
              </a:rPr>
              <a:t>considered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70687" y="836777"/>
            <a:ext cx="1605280" cy="3909695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COLREGs</a:t>
            </a:r>
            <a:r>
              <a:rPr dirty="0" sz="1400" spc="-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1972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CSC</a:t>
            </a:r>
            <a:r>
              <a:rPr dirty="0" sz="1400" spc="-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1972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LL</a:t>
            </a:r>
            <a:r>
              <a:rPr dirty="0" sz="1400" spc="-7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1966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LL PROT</a:t>
            </a:r>
            <a:r>
              <a:rPr dirty="0" sz="1400" spc="-1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1988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SAR</a:t>
            </a:r>
            <a:r>
              <a:rPr dirty="0" sz="1400" spc="-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SOLAS</a:t>
            </a:r>
            <a:r>
              <a:rPr dirty="0" sz="1400" spc="-2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1974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SOLAS AGR</a:t>
            </a:r>
            <a:r>
              <a:rPr dirty="0" sz="1400" spc="-1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1996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SOLAS PROT</a:t>
            </a:r>
            <a:r>
              <a:rPr dirty="0" sz="1400" spc="-114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STCW</a:t>
            </a:r>
            <a:r>
              <a:rPr dirty="0" sz="1400" spc="-1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1978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STCW-F</a:t>
            </a:r>
            <a:r>
              <a:rPr dirty="0" sz="1400" spc="-5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1995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STP</a:t>
            </a:r>
            <a:r>
              <a:rPr dirty="0" sz="1400" spc="-3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1971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25">
                <a:solidFill>
                  <a:srgbClr val="606264"/>
                </a:solidFill>
                <a:latin typeface="Arial"/>
                <a:cs typeface="Arial"/>
              </a:rPr>
              <a:t>SPACE 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STP</a:t>
            </a:r>
            <a:r>
              <a:rPr dirty="0" sz="1400" spc="-1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1973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TONNAGE</a:t>
            </a:r>
            <a:r>
              <a:rPr dirty="0" sz="1400" spc="-2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06264"/>
                </a:solidFill>
                <a:latin typeface="Arial"/>
                <a:cs typeface="Arial"/>
              </a:rPr>
              <a:t>1969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400">
                <a:solidFill>
                  <a:srgbClr val="006FC0"/>
                </a:solidFill>
                <a:latin typeface="Arial"/>
                <a:cs typeface="Arial"/>
              </a:rPr>
              <a:t>…and</a:t>
            </a:r>
            <a:r>
              <a:rPr dirty="0" sz="1400" spc="-3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006FC0"/>
                </a:solidFill>
                <a:latin typeface="Arial"/>
                <a:cs typeface="Arial"/>
              </a:rPr>
              <a:t>Codes</a:t>
            </a:r>
            <a:r>
              <a:rPr dirty="0" sz="1400" spc="-5">
                <a:solidFill>
                  <a:srgbClr val="606264"/>
                </a:solidFill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32050" y="785876"/>
            <a:ext cx="1322705" cy="19469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61594">
              <a:lnSpc>
                <a:spcPct val="100000"/>
              </a:lnSpc>
              <a:spcBef>
                <a:spcPts val="105"/>
              </a:spcBef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MARPOL</a:t>
            </a:r>
            <a:r>
              <a:rPr dirty="0" sz="1400" spc="-114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73/78  </a:t>
            </a:r>
            <a:r>
              <a:rPr dirty="0" sz="1400" spc="-25">
                <a:solidFill>
                  <a:srgbClr val="FF0000"/>
                </a:solidFill>
                <a:latin typeface="Arial"/>
                <a:cs typeface="Arial"/>
              </a:rPr>
              <a:t>FAL</a:t>
            </a:r>
            <a:r>
              <a:rPr dirty="0" sz="1400" spc="-8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1972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SUA</a:t>
            </a:r>
            <a:r>
              <a:rPr dirty="0" sz="1400" spc="-9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2005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30">
                <a:solidFill>
                  <a:srgbClr val="FF0000"/>
                </a:solidFill>
                <a:latin typeface="Arial"/>
                <a:cs typeface="Arial"/>
              </a:rPr>
              <a:t>SALVAGE </a:t>
            </a: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1989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OPRC</a:t>
            </a:r>
            <a:r>
              <a:rPr dirty="0" sz="1400" spc="-2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1990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CLC</a:t>
            </a:r>
            <a:r>
              <a:rPr dirty="0" sz="1400" spc="-1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1969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NUCLEAR</a:t>
            </a:r>
            <a:r>
              <a:rPr dirty="0" sz="1400" spc="-4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1971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5">
                <a:solidFill>
                  <a:srgbClr val="FF0000"/>
                </a:solidFill>
                <a:latin typeface="Arial"/>
                <a:cs typeface="Arial"/>
              </a:rPr>
              <a:t>HNS </a:t>
            </a:r>
            <a:r>
              <a:rPr dirty="0" sz="1400">
                <a:solidFill>
                  <a:srgbClr val="FF0000"/>
                </a:solidFill>
                <a:latin typeface="Arial"/>
                <a:cs typeface="Arial"/>
              </a:rPr>
              <a:t>1996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5">
                <a:solidFill>
                  <a:srgbClr val="FF0000"/>
                </a:solidFill>
                <a:latin typeface="Arial"/>
                <a:cs typeface="Arial"/>
              </a:rPr>
              <a:t>…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342631" y="260604"/>
            <a:ext cx="1357883" cy="19354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659880" y="1490471"/>
            <a:ext cx="1165860" cy="16642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7673340" y="2382011"/>
            <a:ext cx="1181100" cy="168402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7021068" y="3223260"/>
            <a:ext cx="1167383" cy="16581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632703" y="551687"/>
            <a:ext cx="1162811" cy="16596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371088" y="2840735"/>
            <a:ext cx="1330452" cy="188518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392167" y="929639"/>
            <a:ext cx="1143000" cy="163220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754623" y="3406138"/>
            <a:ext cx="1162812" cy="165811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799076" y="1735835"/>
            <a:ext cx="1327403" cy="188671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11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3410" y="330530"/>
            <a:ext cx="5331460" cy="6362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Autonomous/Smart</a:t>
            </a:r>
            <a:r>
              <a:rPr dirty="0" sz="2000" spc="-3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0">
                <a:solidFill>
                  <a:srgbClr val="606264"/>
                </a:solidFill>
              </a:rPr>
              <a:t> </a:t>
            </a:r>
            <a:r>
              <a:rPr dirty="0" sz="2000" spc="-5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3222" y="1179957"/>
            <a:ext cx="5546725" cy="2560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Timeline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for the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regulatory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scoping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exercise</a:t>
            </a:r>
            <a:r>
              <a:rPr dirty="0" sz="1800" spc="-35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(MSC)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spcBef>
                <a:spcPts val="1305"/>
              </a:spcBef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First </a:t>
            </a: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January-April-September</a:t>
            </a:r>
            <a:r>
              <a:rPr dirty="0" sz="1800" spc="30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2019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A0DE"/>
              </a:buClr>
              <a:buFont typeface="Arial"/>
              <a:buChar char="•"/>
            </a:pPr>
            <a:endParaRPr sz="16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Inter-Sessional </a:t>
            </a:r>
            <a:r>
              <a:rPr dirty="0" sz="1800" spc="-10">
                <a:solidFill>
                  <a:srgbClr val="606264"/>
                </a:solidFill>
                <a:latin typeface="Arial"/>
                <a:cs typeface="Arial"/>
              </a:rPr>
              <a:t>Working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Group September</a:t>
            </a:r>
            <a:r>
              <a:rPr dirty="0" sz="1800" spc="55">
                <a:solidFill>
                  <a:srgbClr val="606264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606264"/>
                </a:solidFill>
                <a:latin typeface="Arial"/>
                <a:cs typeface="Arial"/>
              </a:rPr>
              <a:t>2019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A0DE"/>
              </a:buClr>
              <a:buFont typeface="Arial"/>
              <a:buChar char="•"/>
            </a:pPr>
            <a:endParaRPr sz="16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 spc="-5">
                <a:solidFill>
                  <a:srgbClr val="006FC0"/>
                </a:solidFill>
                <a:latin typeface="Arial"/>
                <a:cs typeface="Arial"/>
              </a:rPr>
              <a:t>Second </a:t>
            </a:r>
            <a:r>
              <a:rPr dirty="0" sz="1800">
                <a:solidFill>
                  <a:srgbClr val="006FC0"/>
                </a:solidFill>
                <a:latin typeface="Arial"/>
                <a:cs typeface="Arial"/>
              </a:rPr>
              <a:t>step: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October-December</a:t>
            </a:r>
            <a:r>
              <a:rPr dirty="0" sz="1800" spc="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2019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A0DE"/>
              </a:buClr>
              <a:buFont typeface="Arial"/>
              <a:buChar char="•"/>
            </a:pPr>
            <a:endParaRPr sz="1600">
              <a:latin typeface="Times New Roman"/>
              <a:cs typeface="Times New Roman"/>
            </a:endParaRPr>
          </a:p>
          <a:p>
            <a:pPr marL="363220" indent="-198120">
              <a:lnSpc>
                <a:spcPct val="100000"/>
              </a:lnSpc>
              <a:buClr>
                <a:srgbClr val="00A0DE"/>
              </a:buClr>
              <a:buSzPct val="83333"/>
              <a:buChar char="•"/>
              <a:tabLst>
                <a:tab pos="363220" algn="l"/>
                <a:tab pos="363855" algn="l"/>
              </a:tabLst>
            </a:pPr>
            <a:r>
              <a:rPr dirty="0" sz="1800">
                <a:solidFill>
                  <a:srgbClr val="7E7E7E"/>
                </a:solidFill>
                <a:latin typeface="Arial"/>
                <a:cs typeface="Arial"/>
              </a:rPr>
              <a:t>MSC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102 Final consideration: May</a:t>
            </a:r>
            <a:r>
              <a:rPr dirty="0" sz="1800" spc="4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7E7E7E"/>
                </a:solidFill>
                <a:latin typeface="Arial"/>
                <a:cs typeface="Arial"/>
              </a:rPr>
              <a:t>2020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0783" y="280796"/>
            <a:ext cx="5334000" cy="6362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Autonomous/Smart</a:t>
            </a:r>
            <a:r>
              <a:rPr dirty="0" sz="2000" spc="-35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15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85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3080" y="979170"/>
            <a:ext cx="47377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List of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instruments and volunteering</a:t>
            </a:r>
            <a:r>
              <a:rPr dirty="0" sz="1800" spc="4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States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74725" y="1460372"/>
          <a:ext cx="6095365" cy="31311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0175"/>
                <a:gridCol w="934719"/>
                <a:gridCol w="842009"/>
                <a:gridCol w="1309370"/>
                <a:gridCol w="1590039"/>
              </a:tblGrid>
              <a:tr h="52108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0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Instrument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2225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Chapter/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Section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702945" algn="l"/>
                        </a:tabLst>
                      </a:pP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Degree	of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0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autonomy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algn="just" marL="32384" marR="23495">
                        <a:lnSpc>
                          <a:spcPct val="100600"/>
                        </a:lnSpc>
                        <a:spcBef>
                          <a:spcPts val="204"/>
                        </a:spcBef>
                        <a:tabLst>
                          <a:tab pos="998855" algn="l"/>
                        </a:tabLst>
                      </a:pPr>
                      <a:r>
                        <a:rPr dirty="0" sz="1000" spc="1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000" spc="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000" spc="-3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0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er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</a:t>
                      </a:r>
                      <a:r>
                        <a:rPr dirty="0" sz="10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000" spc="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0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  </a:t>
                      </a: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preparing the initial  review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0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Supporting/assisting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1974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338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II-1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France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 marR="100965">
                        <a:lnSpc>
                          <a:spcPct val="101099"/>
                        </a:lnSpc>
                        <a:spcBef>
                          <a:spcPts val="20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Sweden, Iran (Islamic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Republic 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of)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10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II-2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III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Netherlands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Belgium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09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IV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Turkey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China,</a:t>
                      </a:r>
                      <a:r>
                        <a:rPr dirty="0"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3126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V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China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Denmark, Japan,</a:t>
                      </a:r>
                      <a:r>
                        <a:rPr dirty="0" sz="9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Singapore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5">
                          <a:latin typeface="Times New Roman"/>
                          <a:cs typeface="Times New Roman"/>
                        </a:rPr>
                        <a:t>VI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20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VII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Japan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3381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IX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Norway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China, Republic of</a:t>
                      </a:r>
                      <a:r>
                        <a:rPr dirty="0" sz="90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Korea,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Russian</a:t>
                      </a:r>
                      <a:r>
                        <a:rPr dirty="0" sz="9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Federation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201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XI-1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Finland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201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Chapter</a:t>
                      </a:r>
                      <a:r>
                        <a:rPr dirty="0" sz="9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XI-2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5">
                          <a:latin typeface="Times New Roman"/>
                          <a:cs typeface="Times New Roman"/>
                        </a:rPr>
                        <a:t>All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Finland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0783" y="259537"/>
            <a:ext cx="5333365" cy="6362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606264"/>
                </a:solidFill>
              </a:rPr>
              <a:t>Autonomous/Smart</a:t>
            </a:r>
            <a:r>
              <a:rPr dirty="0" sz="2000" spc="-3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ships</a:t>
            </a:r>
            <a:endParaRPr sz="2000"/>
          </a:p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606264"/>
                </a:solidFill>
              </a:rPr>
              <a:t>IMO’s </a:t>
            </a:r>
            <a:r>
              <a:rPr dirty="0" sz="2000" spc="-5">
                <a:solidFill>
                  <a:srgbClr val="606264"/>
                </a:solidFill>
              </a:rPr>
              <a:t>regulatory scoping exercise </a:t>
            </a:r>
            <a:r>
              <a:rPr dirty="0" sz="2000">
                <a:solidFill>
                  <a:srgbClr val="606264"/>
                </a:solidFill>
              </a:rPr>
              <a:t>on</a:t>
            </a:r>
            <a:r>
              <a:rPr dirty="0" sz="2000" spc="-70">
                <a:solidFill>
                  <a:srgbClr val="606264"/>
                </a:solidFill>
              </a:rPr>
              <a:t> </a:t>
            </a:r>
            <a:r>
              <a:rPr dirty="0" sz="2000">
                <a:solidFill>
                  <a:srgbClr val="606264"/>
                </a:solidFill>
              </a:rPr>
              <a:t>MASS</a:t>
            </a:r>
            <a:endParaRPr sz="20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25"/>
              </a:spcBef>
            </a:pPr>
            <a:r>
              <a:rPr dirty="0"/>
              <a:t>14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3080" y="967181"/>
            <a:ext cx="283400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List </a:t>
            </a:r>
            <a:r>
              <a:rPr dirty="0" sz="1800" b="1">
                <a:solidFill>
                  <a:srgbClr val="006FC0"/>
                </a:solidFill>
                <a:latin typeface="Arial"/>
                <a:cs typeface="Arial"/>
              </a:rPr>
              <a:t>of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instruments</a:t>
            </a:r>
            <a:r>
              <a:rPr dirty="0" sz="1800" spc="-20" b="1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6FC0"/>
                </a:solidFill>
                <a:latin typeface="Arial"/>
                <a:cs typeface="Arial"/>
              </a:rPr>
              <a:t>cont’d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56247" y="1492250"/>
          <a:ext cx="6264275" cy="3111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38910"/>
                <a:gridCol w="960754"/>
                <a:gridCol w="864869"/>
                <a:gridCol w="1344929"/>
                <a:gridCol w="1633854"/>
              </a:tblGrid>
              <a:tr h="340740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Instrument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54000" indent="233045">
                        <a:lnSpc>
                          <a:spcPct val="101099"/>
                        </a:lnSpc>
                        <a:spcBef>
                          <a:spcPts val="175"/>
                        </a:spcBef>
                      </a:pP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/  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Section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2860">
                        <a:lnSpc>
                          <a:spcPct val="101099"/>
                        </a:lnSpc>
                        <a:spcBef>
                          <a:spcPts val="175"/>
                        </a:spcBef>
                        <a:tabLst>
                          <a:tab pos="740410" algn="l"/>
                        </a:tabLst>
                      </a:pP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	</a:t>
                      </a:r>
                      <a:r>
                        <a:rPr dirty="0" sz="9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of  autonomy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2860">
                        <a:lnSpc>
                          <a:spcPct val="101099"/>
                        </a:lnSpc>
                        <a:spcBef>
                          <a:spcPts val="175"/>
                        </a:spcBef>
                      </a:pP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Member </a:t>
                      </a:r>
                      <a:r>
                        <a:rPr dirty="0" sz="9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State 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preparing  the initial</a:t>
                      </a:r>
                      <a:r>
                        <a:rPr dirty="0" sz="900" spc="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review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9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Supporting/assisting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</a:tr>
              <a:tr h="183896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 AGR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1996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76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 PROT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1978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95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SOLAS PROT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1988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426466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STCW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1978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and STCW</a:t>
                      </a:r>
                      <a:r>
                        <a:rPr dirty="0" sz="800" spc="-7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Code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United</a:t>
                      </a:r>
                      <a:r>
                        <a:rPr dirty="0" sz="8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States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4955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Japan,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New Zealand, Republic</a:t>
                      </a:r>
                      <a:r>
                        <a:rPr dirty="0" sz="800" spc="-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of  </a:t>
                      </a:r>
                      <a:r>
                        <a:rPr dirty="0" sz="800" spc="-10">
                          <a:latin typeface="Times New Roman"/>
                          <a:cs typeface="Times New Roman"/>
                        </a:rPr>
                        <a:t>Korea, </a:t>
                      </a:r>
                      <a:r>
                        <a:rPr dirty="0" sz="800">
                          <a:latin typeface="Times New Roman"/>
                          <a:cs typeface="Times New Roman"/>
                        </a:rPr>
                        <a:t>Russian</a:t>
                      </a:r>
                      <a:r>
                        <a:rPr dirty="0" sz="8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Federation,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76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STCW-F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1995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Japan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New</a:t>
                      </a:r>
                      <a:r>
                        <a:rPr dirty="0" sz="8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Zealand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309371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COLREG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1972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Marshall</a:t>
                      </a:r>
                      <a:r>
                        <a:rPr dirty="0" sz="8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Islands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 marR="2844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China, Japan,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Singapore,</a:t>
                      </a:r>
                      <a:r>
                        <a:rPr dirty="0" sz="800" spc="-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United  States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96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CSC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1972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Japan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Finland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76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LL</a:t>
                      </a:r>
                      <a:r>
                        <a:rPr dirty="0" sz="800" spc="-1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1966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India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95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LL PROT</a:t>
                      </a:r>
                      <a:r>
                        <a:rPr dirty="0" sz="800" spc="-2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1988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India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819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SAR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1979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All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Spain,</a:t>
                      </a:r>
                      <a:r>
                        <a:rPr dirty="0" sz="8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-5">
                          <a:latin typeface="Times New Roman"/>
                          <a:cs typeface="Times New Roman"/>
                        </a:rPr>
                        <a:t>France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>
                          <a:latin typeface="Times New Roman"/>
                          <a:cs typeface="Times New Roman"/>
                        </a:rPr>
                        <a:t>Turkey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32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SPACE </a:t>
                      </a: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STP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1973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  <a:tr h="183832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STP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1971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F3"/>
                    </a:solidFill>
                  </a:tcPr>
                </a:tc>
              </a:tr>
              <a:tr h="183845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TONNAGE</a:t>
                      </a:r>
                      <a:r>
                        <a:rPr dirty="0" sz="800" spc="-1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00" spc="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1969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B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2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2019-02-19T15:35:34Z</dcterms:created>
  <dcterms:modified xsi:type="dcterms:W3CDTF">2019-02-19T15:35:34Z</dcterms:modified>
</cp:coreProperties>
</file>